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8" r:id="rId2"/>
    <p:sldId id="269" r:id="rId3"/>
    <p:sldId id="258" r:id="rId4"/>
    <p:sldId id="261" r:id="rId5"/>
    <p:sldId id="262" r:id="rId6"/>
    <p:sldId id="263" r:id="rId7"/>
    <p:sldId id="266" r:id="rId8"/>
    <p:sldId id="265" r:id="rId9"/>
    <p:sldId id="264" r:id="rId10"/>
    <p:sldId id="257" r:id="rId11"/>
    <p:sldId id="267" r:id="rId12"/>
    <p:sldId id="259" r:id="rId13"/>
    <p:sldId id="268" r:id="rId14"/>
    <p:sldId id="256" r:id="rId15"/>
    <p:sldId id="260" r:id="rId16"/>
    <p:sldId id="270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B7A5-A51B-4655-8CC7-409A70A5CA7B}" type="datetimeFigureOut">
              <a:rPr lang="he-IL" smtClean="0"/>
              <a:pPr/>
              <a:t>ה'/אלול/תשפ"ב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BDB6A-425A-4586-9449-6D5B3B683DE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he-IL" dirty="0"/>
          </a:p>
          <a:p>
            <a:pPr algn="ctr">
              <a:buNone/>
            </a:pPr>
            <a:r>
              <a:rPr lang="he-IL" sz="4000" dirty="0"/>
              <a:t>הוראת </a:t>
            </a:r>
            <a:r>
              <a:rPr lang="he-IL" sz="4000"/>
              <a:t>הקריאה בישראל</a:t>
            </a:r>
            <a:endParaRPr lang="he-IL" sz="4000" dirty="0"/>
          </a:p>
          <a:p>
            <a:pPr algn="ctr">
              <a:buNone/>
            </a:pPr>
            <a:r>
              <a:rPr lang="he-IL" sz="4000" dirty="0"/>
              <a:t>ד"ר אתי כהן-סייג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7992888" cy="4032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he-IL" sz="8600" dirty="0"/>
          </a:p>
          <a:p>
            <a:r>
              <a:rPr lang="he-IL" sz="11200" dirty="0">
                <a:solidFill>
                  <a:schemeClr val="tx1"/>
                </a:solidFill>
              </a:rPr>
              <a:t>בחינת ההישגים של מיומנויות הקריאה בכיתות א – ב בארץ מדיווחי מורים</a:t>
            </a:r>
            <a:endParaRPr lang="he-IL" sz="11200" dirty="0"/>
          </a:p>
          <a:p>
            <a:pPr algn="r"/>
            <a:endParaRPr lang="he-IL" sz="11200" dirty="0">
              <a:solidFill>
                <a:schemeClr val="tx1"/>
              </a:solidFill>
            </a:endParaRPr>
          </a:p>
          <a:p>
            <a:pPr algn="r"/>
            <a:r>
              <a:rPr lang="he-IL" sz="11200" dirty="0">
                <a:solidFill>
                  <a:schemeClr val="tx1"/>
                </a:solidFill>
              </a:rPr>
              <a:t>  המתקשים בקריאה מהווים: </a:t>
            </a:r>
          </a:p>
          <a:p>
            <a:pPr algn="r"/>
            <a:r>
              <a:rPr lang="he-IL" sz="11200" dirty="0">
                <a:solidFill>
                  <a:schemeClr val="tx1"/>
                </a:solidFill>
              </a:rPr>
              <a:t> כ-20% מהתלמידים ילידי הארץ, </a:t>
            </a:r>
          </a:p>
          <a:p>
            <a:pPr algn="r"/>
            <a:r>
              <a:rPr lang="he-IL" sz="11200" dirty="0">
                <a:solidFill>
                  <a:schemeClr val="tx1"/>
                </a:solidFill>
              </a:rPr>
              <a:t> כשליש מהעולים החדשים, </a:t>
            </a:r>
          </a:p>
          <a:p>
            <a:pPr algn="r"/>
            <a:r>
              <a:rPr lang="he-IL" sz="11200" dirty="0">
                <a:solidFill>
                  <a:schemeClr val="tx1"/>
                </a:solidFill>
              </a:rPr>
              <a:t> כ-60% מתלמידי השילוב. </a:t>
            </a:r>
          </a:p>
          <a:p>
            <a:br>
              <a:rPr lang="he-IL" sz="8600" dirty="0"/>
            </a:br>
            <a:br>
              <a:rPr lang="he-IL" sz="8600" dirty="0"/>
            </a:br>
            <a:r>
              <a:rPr lang="he-IL" dirty="0"/>
              <a:t> </a:t>
            </a: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416824" cy="1728192"/>
          </a:xfrm>
        </p:spPr>
        <p:txBody>
          <a:bodyPr>
            <a:noAutofit/>
          </a:bodyPr>
          <a:lstStyle/>
          <a:p>
            <a:r>
              <a:rPr lang="he-IL" sz="3200" dirty="0"/>
              <a:t>תמונת מצב:</a:t>
            </a:r>
            <a:br>
              <a:rPr lang="he-IL" sz="3200" dirty="0"/>
            </a:br>
            <a:r>
              <a:rPr lang="he-IL" sz="3200" dirty="0"/>
              <a:t> (גבעולי, שחם ושילד, 2003) </a:t>
            </a:r>
            <a:br>
              <a:rPr lang="he-IL" sz="3200" dirty="0"/>
            </a:br>
            <a:endParaRPr lang="he-IL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מספר בתי הספר השותפים ב"עצמה לכל" בכיתות ב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4905"/>
            <a:ext cx="8229600" cy="4416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הפער לא מצטמצם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קשיים בפענוח אינם חולפים עם העלייה בגיל. </a:t>
            </a:r>
          </a:p>
          <a:p>
            <a:r>
              <a:rPr lang="he-IL" dirty="0"/>
              <a:t>והפער בין הקורא המתקשה לעמיתיו גדל. </a:t>
            </a:r>
          </a:p>
          <a:p>
            <a:r>
              <a:rPr lang="he-IL" dirty="0"/>
              <a:t>הפער מעכב את כל ההישגים הלימודיים של התלמידים המתקשים בקריאה. </a:t>
            </a:r>
          </a:p>
          <a:p>
            <a:r>
              <a:rPr lang="he-IL" dirty="0"/>
              <a:t>הפער מעכב את השתלבותם החברתית. </a:t>
            </a:r>
          </a:p>
        </p:txBody>
      </p:sp>
      <p:pic>
        <p:nvPicPr>
          <p:cNvPr id="1026" name="Picture 2" descr="C:\Users\user\Dropbox\Documents\שיטות קריאה\images  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81128"/>
            <a:ext cx="273367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e-IL" sz="2700" b="1" dirty="0"/>
            </a:br>
            <a:br>
              <a:rPr lang="he-IL" sz="2700" b="1" dirty="0"/>
            </a:br>
            <a:br>
              <a:rPr lang="he-IL" sz="2700" b="1" dirty="0"/>
            </a:br>
            <a:br>
              <a:rPr lang="he-IL" sz="2700" b="1" dirty="0"/>
            </a:br>
            <a:br>
              <a:rPr lang="he-IL" sz="2700" b="1" dirty="0"/>
            </a:br>
            <a:r>
              <a:rPr lang="he-IL" sz="2700" b="1" dirty="0"/>
              <a:t>השלב </a:t>
            </a:r>
            <a:r>
              <a:rPr lang="he-IL" sz="2700" b="1" dirty="0" err="1"/>
              <a:t>האלפאביתי</a:t>
            </a:r>
            <a:r>
              <a:rPr lang="he-IL" sz="2700" b="1" dirty="0"/>
              <a:t>: מתוך מדריך להטמעת החינוך הלשוני </a:t>
            </a:r>
            <a:br>
              <a:rPr lang="he-IL" sz="2700" b="1" dirty="0"/>
            </a:br>
            <a:r>
              <a:rPr lang="he-IL" sz="2400" b="1" dirty="0"/>
              <a:t>נספח 3.  על גישות ושיטות להוראת קריאה</a:t>
            </a:r>
            <a:br>
              <a:rPr lang="en-US" sz="2400" dirty="0"/>
            </a:br>
            <a:br>
              <a:rPr lang="en-US" dirty="0"/>
            </a:br>
            <a:r>
              <a:rPr lang="he-IL" b="1" dirty="0"/>
              <a:t> 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 fontScale="25000" lnSpcReduction="20000"/>
          </a:bodyPr>
          <a:lstStyle/>
          <a:p>
            <a:pPr hangingPunct="0"/>
            <a:r>
              <a:rPr lang="he-IL" sz="11200" b="1" dirty="0">
                <a:cs typeface="+mj-cs"/>
              </a:rPr>
              <a:t>איך מציגות תכניות קריאה את קשרי הזיקה המתקיימים בין אותיות- צלילים (הגיי דיבור)?</a:t>
            </a:r>
            <a:endParaRPr lang="en-US" sz="11200" b="1" dirty="0">
              <a:cs typeface="+mj-cs"/>
            </a:endParaRPr>
          </a:p>
          <a:p>
            <a:r>
              <a:rPr lang="he-IL" sz="11200" dirty="0">
                <a:cs typeface="+mj-cs"/>
              </a:rPr>
              <a:t>רכישת תהליכי הקריאה, נעשית בשתי שיטות הוראה מהותיות: </a:t>
            </a:r>
            <a:r>
              <a:rPr lang="he-IL" sz="11200" b="1" dirty="0">
                <a:cs typeface="+mj-cs"/>
              </a:rPr>
              <a:t>הגישה הסינתטית</a:t>
            </a:r>
            <a:r>
              <a:rPr lang="he-IL" sz="11200" dirty="0">
                <a:cs typeface="+mj-cs"/>
              </a:rPr>
              <a:t> , </a:t>
            </a:r>
            <a:r>
              <a:rPr lang="he-IL" sz="11200" b="1" dirty="0">
                <a:cs typeface="+mj-cs"/>
              </a:rPr>
              <a:t>הגישה האנליטית.</a:t>
            </a:r>
            <a:endParaRPr lang="en-US" sz="11200" dirty="0">
              <a:cs typeface="+mj-cs"/>
            </a:endParaRPr>
          </a:p>
          <a:p>
            <a:endParaRPr lang="en-US" sz="11200" dirty="0">
              <a:cs typeface="+mj-cs"/>
            </a:endParaRPr>
          </a:p>
          <a:p>
            <a:pPr lvl="0"/>
            <a:r>
              <a:rPr lang="he-IL" sz="11200" b="1" dirty="0">
                <a:cs typeface="+mj-cs"/>
              </a:rPr>
              <a:t>קריאה היא תהליך המחייב  קידוד וקריאה מדויקת ומהירה של מילים</a:t>
            </a:r>
            <a:r>
              <a:rPr lang="he-IL" sz="11200" dirty="0">
                <a:cs typeface="+mj-cs"/>
              </a:rPr>
              <a:t>.</a:t>
            </a:r>
            <a:endParaRPr lang="en-US" sz="11200" dirty="0">
              <a:cs typeface="+mj-cs"/>
            </a:endParaRPr>
          </a:p>
          <a:p>
            <a:r>
              <a:rPr lang="he-IL" sz="11200" b="1" dirty="0">
                <a:cs typeface="+mj-cs"/>
              </a:rPr>
              <a:t>קריאה מכילה גם הבנה ותלויה בדיאלוג מתמיד ובתרגום אישי של הקורא את הטקסט</a:t>
            </a:r>
            <a:r>
              <a:rPr lang="he-IL" sz="11200" dirty="0">
                <a:cs typeface="+mj-cs"/>
              </a:rPr>
              <a:t>.</a:t>
            </a:r>
            <a:endParaRPr lang="en-US" sz="11200" dirty="0">
              <a:cs typeface="+mj-cs"/>
            </a:endParaRPr>
          </a:p>
          <a:p>
            <a:endParaRPr lang="en-US" sz="8800" dirty="0">
              <a:cs typeface="+mj-cs"/>
            </a:endParaRPr>
          </a:p>
          <a:p>
            <a:pPr lvl="0">
              <a:lnSpc>
                <a:spcPct val="120000"/>
              </a:lnSpc>
              <a:buNone/>
            </a:pPr>
            <a:br>
              <a:rPr lang="he-IL" sz="8600" dirty="0">
                <a:cs typeface="+mj-cs"/>
              </a:rPr>
            </a:br>
            <a:endParaRPr lang="en-US" sz="8600" dirty="0">
              <a:cs typeface="+mj-cs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he-IL" b="1" dirty="0">
                <a:solidFill>
                  <a:schemeClr val="tx1"/>
                </a:solidFill>
              </a:rPr>
              <a:t>הגישה המאוזנת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(Snow, Burns, &amp; Griffin, 1998)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704856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r"/>
            <a:endParaRPr lang="en-US" sz="4000" dirty="0">
              <a:solidFill>
                <a:schemeClr val="tx1"/>
              </a:solidFill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accent6">
                    <a:lumMod val="75000"/>
                  </a:schemeClr>
                </a:solidFill>
                <a:cs typeface="+mj-cs"/>
              </a:rPr>
              <a:t>הגברת המודעות הפונולוגית תוך כדי משחק והנאה</a:t>
            </a:r>
            <a:endParaRPr lang="en-US" sz="4000" dirty="0">
              <a:solidFill>
                <a:schemeClr val="accent6">
                  <a:lumMod val="75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accent6">
                    <a:lumMod val="75000"/>
                  </a:schemeClr>
                </a:solidFill>
                <a:cs typeface="+mj-cs"/>
              </a:rPr>
              <a:t>הוראה ישירה של הקוד האלפביתי תוך הנאה ובשילוב עם הבנת הנקרא</a:t>
            </a:r>
            <a:endParaRPr lang="en-US" sz="4000" dirty="0">
              <a:solidFill>
                <a:schemeClr val="accent6">
                  <a:lumMod val="75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חשיפה לספרות יפה תוך כדי לימוד הקריאה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העשרת ידע עולם על בסיס התכנים הנלמדים בתכנית הקריאה.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העשרת הידע הלשוני מתוך הטקסטים בתכנית הקריאה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עידוד כתיבה הבעתית תוך כדי לימוד הקריאה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accent6">
                    <a:lumMod val="75000"/>
                  </a:schemeClr>
                </a:solidFill>
                <a:cs typeface="+mj-cs"/>
              </a:rPr>
              <a:t>חיזוק שטף קריאה ופיתוח הרגלי קריאה עצמאיים </a:t>
            </a:r>
            <a:endParaRPr lang="en-US" sz="4000" dirty="0">
              <a:solidFill>
                <a:schemeClr val="accent6">
                  <a:lumMod val="75000"/>
                </a:schemeClr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1"/>
                </a:solidFill>
                <a:cs typeface="+mj-cs"/>
              </a:rPr>
              <a:t>הערכה מתמדת של הישגי הקריאה</a:t>
            </a:r>
            <a:endParaRPr lang="en-US" sz="4000" dirty="0">
              <a:solidFill>
                <a:schemeClr val="tx1"/>
              </a:solidFill>
              <a:cs typeface="+mj-cs"/>
            </a:endParaRPr>
          </a:p>
          <a:p>
            <a:pPr lvl="0" algn="r">
              <a:buFont typeface="Wingdings" pitchFamily="2" charset="2"/>
              <a:buChar char="§"/>
            </a:pPr>
            <a:r>
              <a:rPr lang="he-IL" sz="4000" dirty="0">
                <a:solidFill>
                  <a:schemeClr val="tx1"/>
                </a:solidFill>
                <a:cs typeface="+mj-cs"/>
              </a:rPr>
              <a:t>תכנית משקמת </a:t>
            </a:r>
            <a:r>
              <a:rPr lang="he-IL" sz="4000" dirty="0" err="1">
                <a:solidFill>
                  <a:schemeClr val="tx1"/>
                </a:solidFill>
                <a:cs typeface="+mj-cs"/>
              </a:rPr>
              <a:t>מניעתית</a:t>
            </a:r>
            <a:endParaRPr lang="en-US" sz="4000" dirty="0">
              <a:solidFill>
                <a:schemeClr val="tx1"/>
              </a:solidFill>
              <a:cs typeface="+mj-cs"/>
            </a:endParaRPr>
          </a:p>
          <a:p>
            <a:pPr algn="r"/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המלצות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he-IL" dirty="0"/>
              <a:t>תכניות קריאה פונטיות </a:t>
            </a:r>
          </a:p>
          <a:p>
            <a:r>
              <a:rPr lang="he-IL" dirty="0"/>
              <a:t>הגברת המודעות הפונולוגית</a:t>
            </a:r>
          </a:p>
          <a:p>
            <a:r>
              <a:rPr lang="he-IL" dirty="0"/>
              <a:t>הרחבת והעשרת הידע הלשוני </a:t>
            </a:r>
            <a:r>
              <a:rPr lang="en-US" dirty="0">
                <a:cs typeface="+mj-cs"/>
              </a:rPr>
              <a:t>(simple view model, Scarborough 2001)</a:t>
            </a:r>
            <a:endParaRPr lang="he-IL" dirty="0">
              <a:cs typeface="+mj-cs"/>
            </a:endParaRPr>
          </a:p>
          <a:p>
            <a:r>
              <a:rPr lang="he-IL" dirty="0"/>
              <a:t>העשרת ידע כללי </a:t>
            </a:r>
            <a:r>
              <a:rPr lang="en-US" sz="2800" dirty="0">
                <a:cs typeface="+mj-cs"/>
              </a:rPr>
              <a:t>(E.D. Hirsch. JR, 2006)</a:t>
            </a:r>
            <a:endParaRPr lang="he-IL" sz="2800" dirty="0">
              <a:cs typeface="+mj-cs"/>
            </a:endParaRPr>
          </a:p>
          <a:p>
            <a:pPr>
              <a:buNone/>
            </a:pPr>
            <a:r>
              <a:rPr lang="he-IL" dirty="0"/>
              <a:t>    </a:t>
            </a:r>
          </a:p>
          <a:p>
            <a:pPr>
              <a:buNone/>
            </a:pPr>
            <a:r>
              <a:rPr lang="he-IL" dirty="0"/>
              <a:t>כל הרכיבים צריכים לפעול באופן משולב ולא כתוכניות "זרות".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(Snow&amp;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2005) </a:t>
            </a:r>
            <a:r>
              <a:rPr lang="en-US" dirty="0"/>
              <a:t> </a:t>
            </a:r>
            <a:r>
              <a:rPr lang="he-IL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מה מציעות תכניות הקריאה?</a:t>
            </a: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1861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u="sng" dirty="0"/>
              <a:t>א. מהי נקודת המוצא בלימוד הקריאה?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נקודת המוצא של השיטה</a:t>
            </a:r>
          </a:p>
          <a:p>
            <a:r>
              <a:rPr lang="he-IL" dirty="0"/>
              <a:t>התהליך ההכרתי</a:t>
            </a:r>
          </a:p>
          <a:p>
            <a:r>
              <a:rPr lang="he-IL" dirty="0"/>
              <a:t>גילוי הקריאה</a:t>
            </a:r>
          </a:p>
        </p:txBody>
      </p:sp>
      <p:pic>
        <p:nvPicPr>
          <p:cNvPr id="5" name="Picture 2" descr="https://encrypted-tbn0.gstatic.com/images?q=tbn:ANd9GcT_2DaXvT6L7aFRbI-E9vgMU5ab8H5gMyZMpx1zPlx-s8pOxh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89040"/>
            <a:ext cx="22288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u="sng" dirty="0"/>
              <a:t>ב. מה מנחה את בחירת המילים?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שלבי העיבוד</a:t>
            </a:r>
          </a:p>
          <a:p>
            <a:r>
              <a:rPr lang="he-IL" dirty="0"/>
              <a:t>מהי מהות התכנים</a:t>
            </a:r>
          </a:p>
          <a:p>
            <a:r>
              <a:rPr lang="he-IL" b="1" i="1" u="sng" dirty="0"/>
              <a:t>האם השיטה משלבת מוכנות לקריאה?</a:t>
            </a:r>
          </a:p>
          <a:p>
            <a:r>
              <a:rPr lang="he-IL" dirty="0"/>
              <a:t>שילוב המוכנות</a:t>
            </a:r>
          </a:p>
          <a:p>
            <a:r>
              <a:rPr lang="he-IL" dirty="0"/>
              <a:t>אופן הקנית האות</a:t>
            </a:r>
          </a:p>
        </p:txBody>
      </p:sp>
      <p:pic>
        <p:nvPicPr>
          <p:cNvPr id="4" name="Picture 2" descr="https://encrypted-tbn0.gstatic.com/images?q=tbn:ANd9GcT_2DaXvT6L7aFRbI-E9vgMU5ab8H5gMyZMpx1zPlx-s8pOxh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789040"/>
            <a:ext cx="22288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lvl="0"/>
            <a:br>
              <a:rPr lang="he-IL" b="1" i="1" u="sng" dirty="0"/>
            </a:br>
            <a:r>
              <a:rPr lang="he-IL" dirty="0"/>
              <a:t>ג. כיצד השיטות מגייסות את ערוצי הקלט של הקוראים?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שימוש באסוציאציות</a:t>
            </a:r>
          </a:p>
          <a:p>
            <a:r>
              <a:rPr lang="he-IL" dirty="0"/>
              <a:t>התהליך התפיסתי הראשון חזותי או שמיעתי</a:t>
            </a:r>
          </a:p>
        </p:txBody>
      </p:sp>
      <p:pic>
        <p:nvPicPr>
          <p:cNvPr id="4098" name="Picture 2" descr="https://encrypted-tbn0.gstatic.com/images?q=tbn:ANd9GcT_2DaXvT6L7aFRbI-E9vgMU5ab8H5gMyZMpx1zPlx-s8pOxh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365104"/>
            <a:ext cx="222885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הוראת הקריאה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מה לומדים ילדי כיתות א על מערכת הכתב?</a:t>
            </a:r>
          </a:p>
          <a:p>
            <a:r>
              <a:rPr lang="he-IL" dirty="0"/>
              <a:t>מהם הקשיים בשיטת הכתב האלפביתי?</a:t>
            </a:r>
          </a:p>
          <a:p>
            <a:r>
              <a:rPr lang="he-IL" dirty="0"/>
              <a:t>מהי תמונת המצב בלימוד הקריאה בארץ?</a:t>
            </a:r>
          </a:p>
          <a:p>
            <a:r>
              <a:rPr lang="he-IL" dirty="0"/>
              <a:t>מהן דרישות משרד החינוך?</a:t>
            </a:r>
          </a:p>
          <a:p>
            <a:r>
              <a:rPr lang="he-IL" dirty="0"/>
              <a:t>מהי הגישה המאוזנת בהוראת הקריאה?</a:t>
            </a:r>
          </a:p>
          <a:p>
            <a:r>
              <a:rPr lang="he-IL"/>
              <a:t>מה מציעות </a:t>
            </a:r>
            <a:r>
              <a:rPr lang="he-IL" dirty="0"/>
              <a:t>תכניות הקריאה?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lvl="0"/>
            <a:r>
              <a:rPr lang="he-IL" sz="3200" dirty="0"/>
              <a:t>כיצד מתמודד כותב השיטה עם המתח בין השיטתיות בהקניית הקריאה לבין בהירות הכתוב?</a:t>
            </a:r>
            <a:br>
              <a:rPr lang="en-US" sz="3200" dirty="0"/>
            </a:b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מבנה המשפט </a:t>
            </a:r>
          </a:p>
          <a:p>
            <a:r>
              <a:rPr lang="he-IL" dirty="0"/>
              <a:t>שילוב מכוון של לימוד השפה</a:t>
            </a:r>
          </a:p>
        </p:txBody>
      </p:sp>
      <p:pic>
        <p:nvPicPr>
          <p:cNvPr id="3074" name="Picture 2" descr="https://encrypted-tbn0.gstatic.com/images?q=tbn:ANd9GcQ1MrzMkhet_c9w2AYYRryd91vtB36MncKAGB3CDH3RMTDWfc9H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2781300" cy="2367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he-IL" dirty="0"/>
            </a:br>
            <a:r>
              <a:rPr lang="he-IL" dirty="0"/>
              <a:t>מהו מקומה של הכתיבה בלימוד הקריאה?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אופי הכתיבה</a:t>
            </a:r>
          </a:p>
          <a:p>
            <a:r>
              <a:rPr lang="he-IL" dirty="0"/>
              <a:t>שילוב הכתב הרהוט</a:t>
            </a:r>
          </a:p>
        </p:txBody>
      </p:sp>
      <p:pic>
        <p:nvPicPr>
          <p:cNvPr id="2050" name="Picture 2" descr="https://encrypted-tbn0.gstatic.com/images?q=tbn:ANd9GcSjFlQ9fKyOAt9Ohr9ldiPcx_YyHZcw3aR-Agw9ZLsEAi613ch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he-IL" dirty="0"/>
              <a:t>עד כמה וכיצד מזמנת השיטה הוראה דיפרנציאלית?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e-IL" dirty="0"/>
              <a:t>מידת התרגול</a:t>
            </a:r>
          </a:p>
          <a:p>
            <a:r>
              <a:rPr lang="he-IL" dirty="0"/>
              <a:t>אמצעי עזר</a:t>
            </a:r>
          </a:p>
          <a:p>
            <a:r>
              <a:rPr lang="he-IL" dirty="0"/>
              <a:t>צורת ההוראה בכיתה</a:t>
            </a:r>
          </a:p>
        </p:txBody>
      </p:sp>
      <p:sp>
        <p:nvSpPr>
          <p:cNvPr id="1026" name="AutoShape 2" descr="תוצאת תמונה עבור ‪reading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5" name="Picture 2" descr="https://encrypted-tbn0.gstatic.com/images?q=tbn:ANd9GcSjFlQ9fKyOAt9Ohr9ldiPcx_YyHZcw3aR-Agw9ZLsEAi613ch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שני תהליכים מרכזיים בלימוד הקריאה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>
                <a:cs typeface="+mj-cs"/>
              </a:rPr>
              <a:t>פענוח מילים </a:t>
            </a:r>
          </a:p>
          <a:p>
            <a:r>
              <a:rPr lang="he-IL" dirty="0">
                <a:cs typeface="+mj-cs"/>
              </a:rPr>
              <a:t>הבנת הנקרא</a:t>
            </a:r>
          </a:p>
          <a:p>
            <a:endParaRPr lang="he-IL" dirty="0">
              <a:cs typeface="+mj-cs"/>
            </a:endParaRPr>
          </a:p>
          <a:p>
            <a:pPr>
              <a:buNone/>
            </a:pPr>
            <a:r>
              <a:rPr lang="he-IL" dirty="0">
                <a:cs typeface="+mj-cs"/>
              </a:rPr>
              <a:t>תהליך פענוח המילים הוא המייחד את הקריאה מתהליכים אחרים בהבנת שפה, שאינם מבוססים על </a:t>
            </a:r>
            <a:r>
              <a:rPr lang="he-IL" dirty="0"/>
              <a:t>הכתב.</a:t>
            </a:r>
          </a:p>
          <a:p>
            <a:pPr>
              <a:buNone/>
            </a:pPr>
            <a:r>
              <a:rPr lang="he-IL" dirty="0">
                <a:cs typeface="+mj-cs"/>
              </a:rPr>
              <a:t> </a:t>
            </a:r>
            <a:r>
              <a:rPr lang="en-US" dirty="0"/>
              <a:t>(</a:t>
            </a:r>
            <a:r>
              <a:rPr lang="en-US" dirty="0" err="1"/>
              <a:t>Perfetti</a:t>
            </a:r>
            <a:r>
              <a:rPr lang="en-US" dirty="0"/>
              <a:t>, </a:t>
            </a:r>
            <a:r>
              <a:rPr lang="en-US" dirty="0" err="1"/>
              <a:t>Landi</a:t>
            </a:r>
            <a:r>
              <a:rPr lang="en-US" dirty="0"/>
              <a:t> &amp;Oakhill, 2005)  </a:t>
            </a:r>
            <a:endParaRPr lang="he-IL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133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he-IL" sz="6000" dirty="0">
                <a:cs typeface="Times New Roman" pitchFamily="18" charset="0"/>
              </a:rPr>
              <a:t>מה צריך הילד ללמוד על מערכת הכתב?</a:t>
            </a:r>
            <a:endParaRPr lang="en-US" sz="6000" dirty="0"/>
          </a:p>
        </p:txBody>
      </p:sp>
      <p:pic>
        <p:nvPicPr>
          <p:cNvPr id="9219" name="תמונה 3" descr="1131_examp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76600"/>
            <a:ext cx="34671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br>
              <a:rPr lang="en-US" dirty="0">
                <a:cs typeface="+mj-cs"/>
              </a:rPr>
            </a:br>
            <a:endParaRPr lang="en-US" b="1" dirty="0"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n-cs"/>
              </a:rPr>
              <a:t>1. </a:t>
            </a:r>
            <a:r>
              <a:rPr lang="he-IL" sz="3200" dirty="0">
                <a:cs typeface="+mj-cs"/>
              </a:rPr>
              <a:t>שמות האותיות</a:t>
            </a:r>
            <a:endParaRPr lang="en-US" sz="1400" b="1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2. הגיית העיצורים ותנועות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3. קריאת הצירופים- התאמה בין פונמות </a:t>
            </a:r>
            <a:r>
              <a:rPr lang="he-IL" sz="3200" dirty="0" err="1">
                <a:cs typeface="+mj-cs"/>
              </a:rPr>
              <a:t>לגראפמות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4.  פונמות ותפקידן משנה המשמעות (בָּר; </a:t>
            </a:r>
            <a:r>
              <a:rPr lang="he-IL" sz="3200" dirty="0" err="1">
                <a:cs typeface="+mj-cs"/>
              </a:rPr>
              <a:t>פּ</a:t>
            </a:r>
            <a:r>
              <a:rPr lang="he-IL" sz="3200" dirty="0">
                <a:cs typeface="+mj-cs"/>
              </a:rPr>
              <a:t>ָר; כָּר)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 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cs typeface="+mn-cs"/>
            </a:endParaRPr>
          </a:p>
        </p:txBody>
      </p:sp>
      <p:pic>
        <p:nvPicPr>
          <p:cNvPr id="23554" name="Picture 2" descr="https://encrypted-tbn0.gstatic.com/images?q=tbn:ANd9GcRiQibB6ZuQpGI8bhxAchSiMgJ8FKy0upoA89myJzNYsosvoSMc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095500" cy="2181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5</a:t>
            </a:r>
            <a:r>
              <a:rPr lang="he-IL" sz="4000" dirty="0">
                <a:cs typeface="+mn-cs"/>
              </a:rPr>
              <a:t>. </a:t>
            </a:r>
            <a:r>
              <a:rPr lang="he-IL" sz="3200" dirty="0">
                <a:cs typeface="+mj-cs"/>
              </a:rPr>
              <a:t>מורפמות ומשמעותן  (יִם; </a:t>
            </a:r>
            <a:r>
              <a:rPr lang="he-IL" sz="3200" dirty="0" err="1">
                <a:cs typeface="+mj-cs"/>
              </a:rPr>
              <a:t>וֹ</a:t>
            </a:r>
            <a:r>
              <a:rPr lang="he-IL" sz="3200" dirty="0">
                <a:cs typeface="+mj-cs"/>
              </a:rPr>
              <a:t>ת; ועוד)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6. התפקוד הכפול של אותיות </a:t>
            </a:r>
            <a:r>
              <a:rPr lang="he-IL" sz="3200" dirty="0" err="1">
                <a:cs typeface="+mj-cs"/>
              </a:rPr>
              <a:t>אהו"י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200" dirty="0">
                <a:cs typeface="+mj-cs"/>
              </a:rPr>
              <a:t>7.אותיות בסוף מילה</a:t>
            </a:r>
            <a:endParaRPr lang="en-US" sz="3200" dirty="0">
              <a:cs typeface="+mj-cs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cs typeface="+mn-cs"/>
            </a:endParaRPr>
          </a:p>
          <a:p>
            <a:pPr marL="274320" indent="-274320"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351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he-IL" dirty="0">
                <a:cs typeface="Times New Roman" pitchFamily="18" charset="0"/>
              </a:rPr>
              <a:t>קשיים בשיטה האלפביתית בהשוואה לשיטה </a:t>
            </a:r>
            <a:r>
              <a:rPr lang="he-IL" dirty="0" err="1">
                <a:cs typeface="Times New Roman" pitchFamily="18" charset="0"/>
              </a:rPr>
              <a:t>איקונית</a:t>
            </a:r>
            <a:r>
              <a:rPr lang="he-IL" dirty="0">
                <a:cs typeface="Times New Roman" pitchFamily="18" charset="0"/>
              </a:rPr>
              <a:t> או </a:t>
            </a:r>
            <a:r>
              <a:rPr lang="he-IL" dirty="0" err="1">
                <a:cs typeface="Times New Roman" pitchFamily="18" charset="0"/>
              </a:rPr>
              <a:t>לוגוגרפית</a:t>
            </a:r>
            <a:br>
              <a:rPr lang="en-US" dirty="0"/>
            </a:b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3121025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2211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he-IL" sz="3600" dirty="0"/>
              <a:t>א.   </a:t>
            </a:r>
            <a:r>
              <a:rPr lang="he-IL" sz="3600" dirty="0">
                <a:cs typeface="+mj-cs"/>
              </a:rPr>
              <a:t>סימנים מופשטים המייצגים צלילי דיבור</a:t>
            </a:r>
            <a:endParaRPr lang="en-US" sz="3600" dirty="0">
              <a:cs typeface="+mj-cs"/>
            </a:endParaRPr>
          </a:p>
          <a:p>
            <a:pPr marL="514350" indent="-51435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he-IL" sz="3600" dirty="0">
                <a:cs typeface="+mj-cs"/>
              </a:rPr>
              <a:t>ב.  לצלילים שונים סמלים דומים (</a:t>
            </a:r>
            <a:r>
              <a:rPr lang="en-US" sz="3600" dirty="0">
                <a:cs typeface="+mj-cs"/>
              </a:rPr>
              <a:t> </a:t>
            </a:r>
            <a:r>
              <a:rPr lang="he-IL" sz="3600" dirty="0">
                <a:cs typeface="+mj-cs"/>
              </a:rPr>
              <a:t>אַ</a:t>
            </a:r>
            <a:r>
              <a:rPr lang="en-US" sz="3600" dirty="0">
                <a:cs typeface="+mj-cs"/>
              </a:rPr>
              <a:t>;</a:t>
            </a:r>
            <a:r>
              <a:rPr lang="he-IL" sz="3600" dirty="0">
                <a:cs typeface="+mj-cs"/>
              </a:rPr>
              <a:t> אִי; אוֹ</a:t>
            </a:r>
            <a:r>
              <a:rPr lang="en-US" sz="3600" dirty="0">
                <a:cs typeface="+mj-cs"/>
              </a:rPr>
              <a:t> </a:t>
            </a:r>
            <a:r>
              <a:rPr lang="he-IL" sz="3600" dirty="0">
                <a:cs typeface="+mj-cs"/>
              </a:rPr>
              <a:t>)</a:t>
            </a:r>
            <a:endParaRPr lang="en-US" sz="3600" dirty="0">
              <a:cs typeface="+mj-cs"/>
            </a:endParaRP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he-IL" sz="3600" dirty="0">
                <a:cs typeface="+mj-cs"/>
              </a:rPr>
              <a:t>ג.  אין התאמה מלאה בין צלילי הדיבור לכתב (תַּפּוּחַ</a:t>
            </a:r>
            <a:r>
              <a:rPr lang="en-US" sz="3600" dirty="0">
                <a:cs typeface="+mj-cs"/>
              </a:rPr>
              <a:t>;</a:t>
            </a:r>
            <a:r>
              <a:rPr lang="he-IL" sz="3600" dirty="0">
                <a:cs typeface="+mj-cs"/>
              </a:rPr>
              <a:t> וַדַּאיֹ ;שָטִיחַ; ֹשְמִיעָה)</a:t>
            </a:r>
            <a:endParaRPr lang="en-US" sz="3600" dirty="0">
              <a:cs typeface="+mj-cs"/>
            </a:endParaRPr>
          </a:p>
          <a:p>
            <a:pPr marL="514350" indent="-514350" eaLnBrk="1" hangingPunct="1">
              <a:lnSpc>
                <a:spcPct val="150000"/>
              </a:lnSpc>
              <a:buFont typeface="Wingdings 3" pitchFamily="18" charset="2"/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he-IL" sz="4000" dirty="0">
              <a:cs typeface="+mn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000" dirty="0">
                <a:cs typeface="+mj-cs"/>
              </a:rPr>
              <a:t>ד. לפונמה אחת שתי </a:t>
            </a:r>
            <a:r>
              <a:rPr lang="he-IL" sz="4000" dirty="0" err="1">
                <a:cs typeface="+mj-cs"/>
              </a:rPr>
              <a:t>גראפמות</a:t>
            </a:r>
            <a:r>
              <a:rPr lang="he-IL" sz="4000" dirty="0">
                <a:cs typeface="+mj-cs"/>
              </a:rPr>
              <a:t>-</a:t>
            </a:r>
            <a:endParaRPr lang="en-US" sz="40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000" dirty="0">
                <a:cs typeface="+mj-cs"/>
              </a:rPr>
              <a:t>(שׂ/ס ת/ט  כ/ק  א/ע).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000" dirty="0">
                <a:cs typeface="+mj-cs"/>
              </a:rPr>
              <a:t> ה. לאותה </a:t>
            </a:r>
            <a:r>
              <a:rPr lang="he-IL" sz="4000" dirty="0" err="1">
                <a:cs typeface="+mj-cs"/>
              </a:rPr>
              <a:t>גראפמה</a:t>
            </a:r>
            <a:r>
              <a:rPr lang="he-IL" sz="4000" dirty="0">
                <a:cs typeface="+mj-cs"/>
              </a:rPr>
              <a:t> במילה הגייה שונה: מסדרון/ מספר [</a:t>
            </a:r>
            <a:r>
              <a:rPr lang="he-IL" sz="4000" dirty="0" err="1">
                <a:cs typeface="+mj-cs"/>
              </a:rPr>
              <a:t>אלופונים</a:t>
            </a:r>
            <a:r>
              <a:rPr lang="he-IL" sz="4000" dirty="0">
                <a:cs typeface="+mj-cs"/>
              </a:rPr>
              <a:t>]</a:t>
            </a:r>
            <a:endParaRPr lang="en-US" sz="4000" dirty="0">
              <a:cs typeface="+mj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4000" dirty="0">
                <a:cs typeface="+mn-cs"/>
              </a:rPr>
              <a:t> </a:t>
            </a:r>
            <a:endParaRPr lang="en-US" sz="4000" dirty="0">
              <a:cs typeface="+mn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cs typeface="+mn-cs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662</Words>
  <Application>Microsoft Office PowerPoint</Application>
  <PresentationFormat>‫הצגה על המסך (4:3)</PresentationFormat>
  <Paragraphs>102</Paragraphs>
  <Slides>22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Wingdings 3</vt:lpstr>
      <vt:lpstr>ערכת נושא Office</vt:lpstr>
      <vt:lpstr>מצגת של PowerPoint‏</vt:lpstr>
      <vt:lpstr>הוראת הקריאה </vt:lpstr>
      <vt:lpstr>שני תהליכים מרכזיים בלימוד הקריאה</vt:lpstr>
      <vt:lpstr>מה צריך הילד ללמוד על מערכת הכתב?</vt:lpstr>
      <vt:lpstr> </vt:lpstr>
      <vt:lpstr>מצגת של PowerPoint‏</vt:lpstr>
      <vt:lpstr>קשיים בשיטה האלפביתית בהשוואה לשיטה איקונית או לוגוגרפית </vt:lpstr>
      <vt:lpstr>  </vt:lpstr>
      <vt:lpstr>מצגת של PowerPoint‏</vt:lpstr>
      <vt:lpstr>תמונת מצב:  (גבעולי, שחם ושילד, 2003)  </vt:lpstr>
      <vt:lpstr>מספר בתי הספר השותפים ב"עצמה לכל" בכיתות ב</vt:lpstr>
      <vt:lpstr>הפער לא מצטמצם</vt:lpstr>
      <vt:lpstr>     השלב האלפאביתי: מתוך מדריך להטמעת החינוך הלשוני  נספח 3.  על גישות ושיטות להוראת קריאה    </vt:lpstr>
      <vt:lpstr>הגישה המאוזנת (Snow, Burns, &amp; Griffin, 1998)</vt:lpstr>
      <vt:lpstr>המלצות המחקר</vt:lpstr>
      <vt:lpstr>מה מציעות תכניות הקריאה?</vt:lpstr>
      <vt:lpstr>א. מהי נקודת המוצא בלימוד הקריאה? </vt:lpstr>
      <vt:lpstr>ב. מה מנחה את בחירת המילים? </vt:lpstr>
      <vt:lpstr> ג. כיצד השיטות מגייסות את ערוצי הקלט של הקוראים? </vt:lpstr>
      <vt:lpstr>כיצד מתמודד כותב השיטה עם המתח בין השיטתיות בהקניית הקריאה לבין בהירות הכתוב? </vt:lpstr>
      <vt:lpstr> מהו מקומה של הכתיבה בלימוד הקריאה? </vt:lpstr>
      <vt:lpstr>עד כמה וכיצד מזמנת השיטה הוראה דיפרנציאלית?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שני תהליכים מרכזיים</dc:title>
  <dc:creator>user</dc:creator>
  <cp:lastModifiedBy>ד"ר אסתר כהן</cp:lastModifiedBy>
  <cp:revision>19</cp:revision>
  <dcterms:created xsi:type="dcterms:W3CDTF">2016-02-12T08:35:35Z</dcterms:created>
  <dcterms:modified xsi:type="dcterms:W3CDTF">2022-09-01T11:30:49Z</dcterms:modified>
</cp:coreProperties>
</file>