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5" r:id="rId7"/>
    <p:sldId id="266" r:id="rId8"/>
    <p:sldId id="267" r:id="rId9"/>
    <p:sldId id="268" r:id="rId10"/>
    <p:sldId id="261" r:id="rId11"/>
    <p:sldId id="264" r:id="rId12"/>
    <p:sldId id="269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166" autoAdjust="0"/>
    <p:restoredTop sz="94660"/>
  </p:normalViewPr>
  <p:slideViewPr>
    <p:cSldViewPr>
      <p:cViewPr varScale="1">
        <p:scale>
          <a:sx n="73" d="100"/>
          <a:sy n="73" d="100"/>
        </p:scale>
        <p:origin x="-10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AB4ADDF-DD6E-4011-B91E-83F5702B0732}" type="datetimeFigureOut">
              <a:rPr lang="he-IL" smtClean="0"/>
              <a:t>י"ג/אייר/תשע"ג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197B1-9608-493E-840C-C013877C29E5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ADDF-DD6E-4011-B91E-83F5702B0732}" type="datetimeFigureOut">
              <a:rPr lang="he-IL" smtClean="0"/>
              <a:t>י"ג/אייר/תשע"ג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97B1-9608-493E-840C-C013877C29E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ADDF-DD6E-4011-B91E-83F5702B0732}" type="datetimeFigureOut">
              <a:rPr lang="he-IL" smtClean="0"/>
              <a:t>י"ג/אייר/תשע"ג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97B1-9608-493E-840C-C013877C29E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B4ADDF-DD6E-4011-B91E-83F5702B0732}" type="datetimeFigureOut">
              <a:rPr lang="he-IL" smtClean="0"/>
              <a:t>י"ג/אייר/תשע"ג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B197B1-9608-493E-840C-C013877C29E5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AB4ADDF-DD6E-4011-B91E-83F5702B0732}" type="datetimeFigureOut">
              <a:rPr lang="he-IL" smtClean="0"/>
              <a:t>י"ג/אייר/תשע"ג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197B1-9608-493E-840C-C013877C29E5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ADDF-DD6E-4011-B91E-83F5702B0732}" type="datetimeFigureOut">
              <a:rPr lang="he-IL" smtClean="0"/>
              <a:t>י"ג/אייר/תשע"ג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97B1-9608-493E-840C-C013877C29E5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ADDF-DD6E-4011-B91E-83F5702B0732}" type="datetimeFigureOut">
              <a:rPr lang="he-IL" smtClean="0"/>
              <a:t>י"ג/אייר/תשע"ג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97B1-9608-493E-840C-C013877C29E5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B4ADDF-DD6E-4011-B91E-83F5702B0732}" type="datetimeFigureOut">
              <a:rPr lang="he-IL" smtClean="0"/>
              <a:t>י"ג/אייר/תשע"ג</a:t>
            </a:fld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B197B1-9608-493E-840C-C013877C29E5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ADDF-DD6E-4011-B91E-83F5702B0732}" type="datetimeFigureOut">
              <a:rPr lang="he-IL" smtClean="0"/>
              <a:t>י"ג/אייר/תשע"ג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97B1-9608-493E-840C-C013877C29E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B4ADDF-DD6E-4011-B91E-83F5702B0732}" type="datetimeFigureOut">
              <a:rPr lang="he-IL" smtClean="0"/>
              <a:t>י"ג/אייר/תשע"ג</a:t>
            </a:fld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B197B1-9608-493E-840C-C013877C29E5}" type="slidenum">
              <a:rPr lang="he-IL" smtClean="0"/>
              <a:t>‹#›</a:t>
            </a:fld>
            <a:endParaRPr lang="he-IL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B4ADDF-DD6E-4011-B91E-83F5702B0732}" type="datetimeFigureOut">
              <a:rPr lang="he-IL" smtClean="0"/>
              <a:t>י"ג/אייר/תשע"ג</a:t>
            </a:fld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B197B1-9608-493E-840C-C013877C29E5}" type="slidenum">
              <a:rPr lang="he-IL" smtClean="0"/>
              <a:t>‹#›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B4ADDF-DD6E-4011-B91E-83F5702B0732}" type="datetimeFigureOut">
              <a:rPr lang="he-IL" smtClean="0"/>
              <a:t>י"ג/אייר/תשע"ג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B197B1-9608-493E-840C-C013877C29E5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504;&#1497;&#1510;&#1493;&#1500;+&#1492;&#1494;&#1502;&#1503;%20(1).pd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726591" y="548680"/>
            <a:ext cx="6753772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he-IL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avid" pitchFamily="2" charset="-79"/>
              </a:rPr>
              <a:t>"חבל </a:t>
            </a:r>
            <a:r>
              <a:rPr lang="he-IL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avid" pitchFamily="2" charset="-79"/>
              </a:rPr>
              <a:t>על </a:t>
            </a:r>
            <a:r>
              <a:rPr lang="he-IL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avid" pitchFamily="2" charset="-79"/>
              </a:rPr>
              <a:t>הזמן" </a:t>
            </a:r>
          </a:p>
          <a:p>
            <a:pPr algn="ctr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avid" pitchFamily="2" charset="-79"/>
              </a:rPr>
              <a:t>כלים 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avid" pitchFamily="2" charset="-79"/>
              </a:rPr>
              <a:t>לניהול זמן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avid" pitchFamily="2" charset="-79"/>
              </a:rPr>
              <a:t>אפקטיבי</a:t>
            </a:r>
          </a:p>
          <a:p>
            <a:pPr algn="ctr">
              <a:lnSpc>
                <a:spcPct val="150000"/>
              </a:lnSpc>
            </a:pPr>
            <a:r>
              <a:rPr lang="he-IL" sz="1600" dirty="0" smtClean="0">
                <a:cs typeface="David" pitchFamily="2" charset="-79"/>
              </a:rPr>
              <a:t>מבוסס על ספרו של סטיבן </a:t>
            </a:r>
            <a:r>
              <a:rPr lang="he-IL" sz="1600" dirty="0">
                <a:cs typeface="David" pitchFamily="2" charset="-79"/>
              </a:rPr>
              <a:t>קובי/ "שבעת ההרגלים של אנשים אפקטיביים ביותר</a:t>
            </a:r>
            <a:r>
              <a:rPr lang="he-IL" sz="1600" dirty="0" smtClean="0">
                <a:cs typeface="David" pitchFamily="2" charset="-79"/>
              </a:rPr>
              <a:t>"</a:t>
            </a:r>
            <a:endParaRPr lang="he-IL" sz="1600" dirty="0">
              <a:cs typeface="David" pitchFamily="2" charset="-79"/>
            </a:endParaRPr>
          </a:p>
          <a:p>
            <a:pPr algn="ctr">
              <a:lnSpc>
                <a:spcPct val="150000"/>
              </a:lnSpc>
            </a:pPr>
            <a:endParaRPr lang="he-IL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David" pitchFamily="2" charset="-79"/>
            </a:endParaRPr>
          </a:p>
        </p:txBody>
      </p:sp>
      <p:pic>
        <p:nvPicPr>
          <p:cNvPr id="1026" name="Picture 2" descr="C:\Documents and Settings\Administrator\Local Settings\Temporary Internet Files\Content.IE5\LYA30Z0D\MP90044237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369562"/>
            <a:ext cx="2664296" cy="1776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17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95536" y="3429000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2" charset="-79"/>
              </a:rPr>
              <a:t>איזון</a:t>
            </a:r>
            <a:r>
              <a:rPr lang="he-IL" sz="2400" dirty="0">
                <a:cs typeface="David" pitchFamily="2" charset="-79"/>
              </a:rPr>
              <a:t> </a:t>
            </a:r>
            <a:r>
              <a:rPr lang="he-IL" sz="2400" dirty="0" smtClean="0">
                <a:cs typeface="David" pitchFamily="2" charset="-79"/>
              </a:rPr>
              <a:t>- </a:t>
            </a:r>
            <a:r>
              <a:rPr lang="he-IL" sz="2400" dirty="0">
                <a:cs typeface="David" pitchFamily="2" charset="-79"/>
              </a:rPr>
              <a:t>שמירה על היחס הרצוי , ניהול קונפליקטים שיש לנו לגבי מיצוי הזמן;  בהתאם לערכים ולעקרונות המשמעותיים עבורנו</a:t>
            </a:r>
            <a:r>
              <a:rPr lang="he-IL" sz="2400" dirty="0" smtClean="0">
                <a:cs typeface="David" pitchFamily="2" charset="-79"/>
              </a:rPr>
              <a:t>.</a:t>
            </a:r>
            <a:endParaRPr lang="he-IL" sz="2400" dirty="0" smtClean="0">
              <a:cs typeface="David" pitchFamily="2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971600" y="520511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3200" b="1" dirty="0" smtClean="0">
                <a:cs typeface="David" pitchFamily="2" charset="-79"/>
              </a:rPr>
              <a:t>הפחתת </a:t>
            </a:r>
            <a:r>
              <a:rPr lang="he-IL" sz="3200" b="1" dirty="0">
                <a:cs typeface="David" pitchFamily="2" charset="-79"/>
              </a:rPr>
              <a:t>פרפקציוניזם- </a:t>
            </a:r>
            <a:r>
              <a:rPr lang="he-IL" sz="2400" dirty="0">
                <a:cs typeface="David" pitchFamily="2" charset="-79"/>
              </a:rPr>
              <a:t>נכון, </a:t>
            </a:r>
            <a:r>
              <a:rPr lang="he-IL" sz="2400" dirty="0">
                <a:cs typeface="David" pitchFamily="2" charset="-79"/>
              </a:rPr>
              <a:t>יש משימות שדורשות הקפדה ודיוק רב יותר, אבל פרפקציוניזם כרוני, הקדשת תשומת לב מיותרת לכל פרט היא מתכון לדחיינות </a:t>
            </a:r>
            <a:r>
              <a:rPr lang="he-IL" sz="2400" dirty="0" smtClean="0">
                <a:cs typeface="David" pitchFamily="2" charset="-79"/>
              </a:rPr>
              <a:t>ולסחבת</a:t>
            </a:r>
            <a:r>
              <a:rPr lang="he-IL" sz="2400" dirty="0">
                <a:cs typeface="David" pitchFamily="2" charset="-79"/>
              </a:rPr>
              <a:t>.</a:t>
            </a:r>
            <a:endParaRPr lang="en-US" sz="2400" dirty="0">
              <a:cs typeface="Davi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7498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getit.co.il/Products/huge/677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3968" y="1628800"/>
            <a:ext cx="29523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/>
              <a:t>תרגיל המשיבון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27386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2132856"/>
            <a:ext cx="460851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>
                <a:hlinkClick r:id="rId2" action="ppaction://hlinkfile"/>
              </a:rPr>
              <a:t>תכנון זמן יעיל</a:t>
            </a:r>
          </a:p>
          <a:p>
            <a:pPr algn="ctr"/>
            <a:r>
              <a:rPr lang="he-IL" sz="2800" b="1" dirty="0" smtClean="0">
                <a:hlinkClick r:id="rId2" action="ppaction://hlinkfile"/>
              </a:rPr>
              <a:t>האבנים הגדולות בחיינו</a:t>
            </a:r>
            <a:endParaRPr lang="he-IL" sz="2800" b="1" dirty="0"/>
          </a:p>
        </p:txBody>
      </p:sp>
    </p:spTree>
    <p:extLst>
      <p:ext uri="{BB962C8B-B14F-4D97-AF65-F5344CB8AC3E}">
        <p14:creationId xmlns:p14="http://schemas.microsoft.com/office/powerpoint/2010/main" val="36933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107504" y="764704"/>
            <a:ext cx="8712968" cy="5205192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he-IL" b="1" dirty="0" smtClean="0">
                <a:cs typeface="David" pitchFamily="2" charset="-79"/>
              </a:rPr>
              <a:t>מפני שאיננו יודעים מה חשוב לנו באמת, </a:t>
            </a:r>
            <a:r>
              <a:rPr lang="he-IL" b="1" dirty="0" err="1" smtClean="0">
                <a:cs typeface="David" pitchFamily="2" charset="-79"/>
              </a:rPr>
              <a:t>הכל</a:t>
            </a:r>
            <a:r>
              <a:rPr lang="he-IL" b="1" dirty="0" smtClean="0">
                <a:cs typeface="David" pitchFamily="2" charset="-79"/>
              </a:rPr>
              <a:t> נראה לנו חשוב.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e-IL" b="1" dirty="0" smtClean="0">
                <a:cs typeface="David" pitchFamily="2" charset="-79"/>
              </a:rPr>
              <a:t>מפני </a:t>
            </a:r>
            <a:r>
              <a:rPr lang="he-IL" b="1" dirty="0" err="1" smtClean="0">
                <a:cs typeface="David" pitchFamily="2" charset="-79"/>
              </a:rPr>
              <a:t>שהכל</a:t>
            </a:r>
            <a:r>
              <a:rPr lang="he-IL" b="1" dirty="0" smtClean="0">
                <a:cs typeface="David" pitchFamily="2" charset="-79"/>
              </a:rPr>
              <a:t> נראה חשוב, אנחנו עושים </a:t>
            </a:r>
            <a:r>
              <a:rPr lang="he-IL" b="1" dirty="0" err="1" smtClean="0">
                <a:cs typeface="David" pitchFamily="2" charset="-79"/>
              </a:rPr>
              <a:t>הכל</a:t>
            </a:r>
            <a:r>
              <a:rPr lang="he-IL" b="1" dirty="0" smtClean="0">
                <a:cs typeface="David" pitchFamily="2" charset="-79"/>
              </a:rPr>
              <a:t>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e-IL" b="1" dirty="0" smtClean="0">
                <a:cs typeface="David" pitchFamily="2" charset="-79"/>
              </a:rPr>
              <a:t>אנשים אחרים רואים שאנחנו עושים </a:t>
            </a:r>
            <a:r>
              <a:rPr lang="he-IL" b="1" dirty="0" err="1" smtClean="0">
                <a:cs typeface="David" pitchFamily="2" charset="-79"/>
              </a:rPr>
              <a:t>הכל</a:t>
            </a:r>
            <a:r>
              <a:rPr lang="he-IL" b="1" dirty="0" smtClean="0">
                <a:cs typeface="David" pitchFamily="2" charset="-79"/>
              </a:rPr>
              <a:t>, ומצפים </a:t>
            </a:r>
            <a:r>
              <a:rPr lang="he-IL" b="1" dirty="0" err="1" smtClean="0">
                <a:cs typeface="David" pitchFamily="2" charset="-79"/>
              </a:rPr>
              <a:t>מאיתנו</a:t>
            </a:r>
            <a:r>
              <a:rPr lang="he-IL" b="1" dirty="0" smtClean="0">
                <a:cs typeface="David" pitchFamily="2" charset="-79"/>
              </a:rPr>
              <a:t> לעשות </a:t>
            </a:r>
            <a:r>
              <a:rPr lang="he-IL" b="1" dirty="0" err="1" smtClean="0">
                <a:cs typeface="David" pitchFamily="2" charset="-79"/>
              </a:rPr>
              <a:t>הכל</a:t>
            </a:r>
            <a:r>
              <a:rPr lang="he-IL" b="1" dirty="0" smtClean="0">
                <a:cs typeface="David" pitchFamily="2" charset="-79"/>
              </a:rPr>
              <a:t>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e-IL" b="1" dirty="0" smtClean="0">
                <a:cs typeface="David" pitchFamily="2" charset="-79"/>
              </a:rPr>
              <a:t>מכיוון שאנחנו עסוקים בלעשות </a:t>
            </a:r>
            <a:r>
              <a:rPr lang="he-IL" b="1" dirty="0" err="1" smtClean="0">
                <a:cs typeface="David" pitchFamily="2" charset="-79"/>
              </a:rPr>
              <a:t>הכל</a:t>
            </a:r>
            <a:r>
              <a:rPr lang="he-IL" b="1" dirty="0" smtClean="0">
                <a:cs typeface="David" pitchFamily="2" charset="-79"/>
              </a:rPr>
              <a:t>, אין לנו זמן לחשוב מה חשוב לנו באמת.</a:t>
            </a:r>
            <a:endParaRPr lang="he-IL" b="1" dirty="0">
              <a:cs typeface="Davi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3368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he/1/16/%D7%A9%D7%99%D7%98%D7%AA_%D7%90%D7%99%D7%99%D7%96%D7%A0%D7%94%D7%90%D7%95%D7%90%D7%A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65787"/>
            <a:ext cx="6408712" cy="545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4067944" y="1988840"/>
            <a:ext cx="1656184" cy="10801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4139952" y="4005064"/>
            <a:ext cx="1656184" cy="10801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2051720" y="4005064"/>
            <a:ext cx="1656184" cy="10801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1907704" y="2114580"/>
            <a:ext cx="1656184" cy="10801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35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-108520" y="1352"/>
            <a:ext cx="88569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he-IL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2" charset="-79"/>
              </a:rPr>
              <a:t>העיקרון המרכזי של ניהול זמן מדבר על סדרי עדיפויות. </a:t>
            </a:r>
          </a:p>
          <a:p>
            <a:pPr algn="ctr">
              <a:lnSpc>
                <a:spcPct val="200000"/>
              </a:lnSpc>
            </a:pPr>
            <a:r>
              <a:rPr lang="he-IL" dirty="0" smtClean="0">
                <a:cs typeface="David" pitchFamily="2" charset="-79"/>
              </a:rPr>
              <a:t>(סטיבן קובי/ "שבעת ההרגלים של אנשים אפקטיביים ביותר")</a:t>
            </a:r>
            <a:endParaRPr lang="he-IL" dirty="0">
              <a:cs typeface="David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509457"/>
            <a:ext cx="8640960" cy="55399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he-IL" sz="2400" u="sng" dirty="0" smtClean="0">
                <a:cs typeface="David" pitchFamily="2" charset="-79"/>
              </a:rPr>
              <a:t>הבחנה בין שני מושגים </a:t>
            </a:r>
            <a:r>
              <a:rPr lang="he-IL" sz="2400" u="sng" dirty="0">
                <a:cs typeface="David" pitchFamily="2" charset="-79"/>
              </a:rPr>
              <a:t>עיקריים : "</a:t>
            </a:r>
            <a:r>
              <a:rPr lang="he-IL" sz="2400" b="1" u="sng" dirty="0">
                <a:cs typeface="David" pitchFamily="2" charset="-79"/>
              </a:rPr>
              <a:t>חשוב</a:t>
            </a:r>
            <a:r>
              <a:rPr lang="he-IL" sz="2400" u="sng" dirty="0">
                <a:cs typeface="David" pitchFamily="2" charset="-79"/>
              </a:rPr>
              <a:t>", "</a:t>
            </a:r>
            <a:r>
              <a:rPr lang="he-IL" sz="2400" b="1" u="sng" dirty="0" smtClean="0">
                <a:cs typeface="David" pitchFamily="2" charset="-79"/>
              </a:rPr>
              <a:t>דחוף</a:t>
            </a:r>
            <a:r>
              <a:rPr lang="he-IL" sz="2400" u="sng" dirty="0" smtClean="0">
                <a:cs typeface="David" pitchFamily="2" charset="-79"/>
              </a:rPr>
              <a:t>"</a:t>
            </a:r>
            <a:endParaRPr lang="he-IL" sz="2400" u="sng" dirty="0">
              <a:cs typeface="David" pitchFamily="2" charset="-79"/>
            </a:endParaRPr>
          </a:p>
          <a:p>
            <a:pPr>
              <a:lnSpc>
                <a:spcPct val="200000"/>
              </a:lnSpc>
            </a:pPr>
            <a:r>
              <a:rPr 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2" charset="-79"/>
              </a:rPr>
              <a:t>דחוף</a:t>
            </a:r>
            <a:r>
              <a:rPr lang="he-IL" sz="2400" dirty="0">
                <a:cs typeface="David" pitchFamily="2" charset="-79"/>
              </a:rPr>
              <a:t>= טעון עשייה </a:t>
            </a:r>
            <a:r>
              <a:rPr lang="he-IL" sz="2400" dirty="0" err="1">
                <a:cs typeface="David" pitchFamily="2" charset="-79"/>
              </a:rPr>
              <a:t>מיידית</a:t>
            </a:r>
            <a:r>
              <a:rPr lang="he-IL" sz="2400" dirty="0">
                <a:cs typeface="David" pitchFamily="2" charset="-79"/>
              </a:rPr>
              <a:t> , שלא ניתן לדחות אותה. תובעני. </a:t>
            </a:r>
            <a:r>
              <a:rPr lang="he-IL" sz="2400" dirty="0" smtClean="0">
                <a:cs typeface="David" pitchFamily="2" charset="-79"/>
              </a:rPr>
              <a:t>תוצאותיו </a:t>
            </a:r>
            <a:r>
              <a:rPr lang="he-IL" sz="2400" dirty="0">
                <a:cs typeface="David" pitchFamily="2" charset="-79"/>
              </a:rPr>
              <a:t>ניכרים בטווח הקרוב, ולרוב- הינן בלתי-הפיכות.</a:t>
            </a:r>
          </a:p>
          <a:p>
            <a:pPr>
              <a:lnSpc>
                <a:spcPct val="200000"/>
              </a:lnSpc>
            </a:pPr>
            <a:r>
              <a:rPr 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2" charset="-79"/>
              </a:rPr>
              <a:t>חשוב</a:t>
            </a:r>
            <a:r>
              <a:rPr lang="he-IL" sz="2400" dirty="0">
                <a:cs typeface="David" pitchFamily="2" charset="-79"/>
              </a:rPr>
              <a:t>= בעל ערך עבורנו , תורם להגשמת מטרותינו , יוצר השפעה ארוכת-טווח על חיינו, מחייב פעולה יזומה </a:t>
            </a:r>
            <a:r>
              <a:rPr lang="he-IL" sz="2400" dirty="0" err="1">
                <a:cs typeface="David" pitchFamily="2" charset="-79"/>
              </a:rPr>
              <a:t>מצידנו</a:t>
            </a:r>
            <a:r>
              <a:rPr lang="he-IL" sz="2400" dirty="0">
                <a:cs typeface="David" pitchFamily="2" charset="-79"/>
              </a:rPr>
              <a:t> להשגתו. </a:t>
            </a:r>
            <a:endParaRPr lang="he-IL" sz="2400" dirty="0" smtClean="0">
              <a:cs typeface="David" pitchFamily="2" charset="-79"/>
            </a:endParaRPr>
          </a:p>
          <a:p>
            <a:pPr>
              <a:lnSpc>
                <a:spcPct val="200000"/>
              </a:lnSpc>
            </a:pPr>
            <a:r>
              <a:rPr lang="he-IL" sz="2800" b="1" dirty="0" smtClean="0">
                <a:cs typeface="David" pitchFamily="2" charset="-79"/>
              </a:rPr>
              <a:t>רק </a:t>
            </a:r>
            <a:r>
              <a:rPr lang="he-IL" sz="2800" b="1" dirty="0">
                <a:cs typeface="David" pitchFamily="2" charset="-79"/>
              </a:rPr>
              <a:t>בגלל שמשהו "דחוף" – זה לא עושה אותו גם   "חשוב" !!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2965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734424"/>
              </p:ext>
            </p:extLst>
          </p:nvPr>
        </p:nvGraphicFramePr>
        <p:xfrm>
          <a:off x="244558" y="548680"/>
          <a:ext cx="8503906" cy="5608320"/>
        </p:xfrm>
        <a:graphic>
          <a:graphicData uri="http://schemas.openxmlformats.org/drawingml/2006/table">
            <a:tbl>
              <a:tblPr rtl="1"/>
              <a:tblGrid>
                <a:gridCol w="1390858"/>
                <a:gridCol w="3001285"/>
                <a:gridCol w="4111763"/>
              </a:tblGrid>
              <a:tr h="549473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3600" dirty="0">
                          <a:effectLst/>
                          <a:cs typeface="David" pitchFamily="2" charset="-79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3600" b="1" dirty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דחוף</a:t>
                      </a:r>
                      <a:endParaRPr lang="he-IL" sz="3600" dirty="0">
                        <a:effectLst/>
                        <a:cs typeface="David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3600" b="1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פחות </a:t>
                      </a:r>
                      <a:r>
                        <a:rPr lang="he-IL" sz="3600" b="1" dirty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דחוף</a:t>
                      </a:r>
                      <a:endParaRPr lang="he-IL" sz="3600" dirty="0">
                        <a:effectLst/>
                        <a:cs typeface="David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57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3600" b="1" dirty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חשוב</a:t>
                      </a:r>
                      <a:endParaRPr lang="he-IL" sz="3600" dirty="0">
                        <a:effectLst/>
                        <a:cs typeface="David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1600" b="1" dirty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משימות שחייבות להתבצע </a:t>
                      </a:r>
                      <a:r>
                        <a:rPr lang="he-IL" sz="1600" b="1" dirty="0" err="1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מיידית</a:t>
                      </a:r>
                      <a:r>
                        <a:rPr lang="he-IL" sz="1600" b="1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 </a:t>
                      </a:r>
                      <a:r>
                        <a:rPr lang="he-IL" sz="1600" b="1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/</a:t>
                      </a:r>
                      <a:r>
                        <a:rPr lang="he-IL" sz="1600" b="1" baseline="0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 </a:t>
                      </a:r>
                      <a:r>
                        <a:rPr lang="he-IL" sz="1600" b="1" baseline="0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באופן פתאומי.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משימות שמועד ביצוען קרוב ומחייב עמידה בלוח זמנים (</a:t>
                      </a:r>
                      <a:r>
                        <a:rPr kumimoji="0" lang="he-IL" sz="1600" kern="1200" baseline="0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ea typeface="+mn-ea"/>
                          <a:cs typeface="David" pitchFamily="2" charset="-79"/>
                        </a:rPr>
                        <a:t>להתכונן למבחן של מחר, לטפל בתקלה באוטו, ליטול תרופה).</a:t>
                      </a:r>
                      <a:endParaRPr lang="he-IL" sz="3600" dirty="0">
                        <a:effectLst/>
                        <a:cs typeface="David" pitchFamily="2" charset="-79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יש </a:t>
                      </a:r>
                      <a:r>
                        <a:rPr kumimoji="0" lang="he-IL" sz="16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/>
                          <a:ea typeface="+mn-ea"/>
                          <a:cs typeface="David" pitchFamily="2" charset="-79"/>
                        </a:rPr>
                        <a:t>לשאוף למזעור </a:t>
                      </a:r>
                      <a:r>
                        <a:rPr kumimoji="0" lang="he-IL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/>
                          <a:ea typeface="+mn-ea"/>
                          <a:cs typeface="David" pitchFamily="2" charset="-79"/>
                        </a:rPr>
                        <a:t>מספרן! </a:t>
                      </a:r>
                      <a:endParaRPr kumimoji="0" lang="he-IL" sz="16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/>
                        <a:ea typeface="+mn-ea"/>
                        <a:cs typeface="David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1600" dirty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"זמן איכות". פעולות התואמות את ערכינו</a:t>
                      </a:r>
                      <a:r>
                        <a:rPr lang="he-IL" sz="1600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, </a:t>
                      </a:r>
                      <a:endParaRPr lang="he-IL" sz="3600" dirty="0" smtClean="0">
                        <a:effectLst/>
                        <a:cs typeface="David" pitchFamily="2" charset="-79"/>
                      </a:endParaRPr>
                    </a:p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1600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 עקרונותינו וסדרי-העדיפויות הרצויים לנו. </a:t>
                      </a:r>
                    </a:p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1600" b="1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תוצר של תכנון והתכוונות.</a:t>
                      </a:r>
                      <a:endParaRPr lang="he-IL" sz="3600" b="1" dirty="0" smtClean="0">
                        <a:effectLst/>
                        <a:cs typeface="David" pitchFamily="2" charset="-79"/>
                      </a:endParaRPr>
                    </a:p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1600" u="sng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למשל</a:t>
                      </a:r>
                      <a:r>
                        <a:rPr lang="he-IL" sz="1600" dirty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: </a:t>
                      </a:r>
                      <a:r>
                        <a:rPr lang="he-IL" sz="1600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שמירה </a:t>
                      </a:r>
                      <a:r>
                        <a:rPr lang="he-IL" sz="1600" dirty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על אורח חיים בריא, </a:t>
                      </a:r>
                      <a:r>
                        <a:rPr lang="he-IL" sz="1600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למידה </a:t>
                      </a:r>
                      <a:r>
                        <a:rPr lang="he-IL" sz="1600" dirty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והתפתחות אישית.</a:t>
                      </a:r>
                      <a:endParaRPr lang="he-IL" sz="3600" dirty="0">
                        <a:effectLst/>
                        <a:cs typeface="David" pitchFamily="2" charset="-79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he-IL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/>
                          <a:ea typeface="+mn-ea"/>
                          <a:cs typeface="David" pitchFamily="2" charset="-79"/>
                        </a:rPr>
                        <a:t>זהו הרביע שעל-פיו ראוי שננהל את זמן-חיינו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he-IL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/>
                          <a:ea typeface="+mn-ea"/>
                          <a:cs typeface="David" pitchFamily="2" charset="-79"/>
                        </a:rPr>
                        <a:t>ניהול</a:t>
                      </a:r>
                      <a:r>
                        <a:rPr kumimoji="0" lang="he-IL" sz="16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/>
                          <a:ea typeface="+mn-ea"/>
                          <a:cs typeface="David" pitchFamily="2" charset="-79"/>
                        </a:rPr>
                        <a:t> הזמן לפיו עשוי למנוע מצב של דחוף וחשוב</a:t>
                      </a:r>
                      <a:endParaRPr kumimoji="0" lang="he-IL" sz="16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/>
                        <a:ea typeface="+mn-ea"/>
                        <a:cs typeface="David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78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3600" b="1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 פחות</a:t>
                      </a:r>
                      <a:endParaRPr lang="he-IL" sz="3600" b="1" dirty="0" smtClean="0">
                        <a:solidFill>
                          <a:srgbClr val="1E3C56"/>
                        </a:solidFill>
                        <a:effectLst/>
                        <a:latin typeface="Tahoma"/>
                        <a:cs typeface="David" pitchFamily="2" charset="-79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3600" b="1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חשוב</a:t>
                      </a:r>
                      <a:endParaRPr lang="he-IL" sz="3600" dirty="0">
                        <a:effectLst/>
                        <a:cs typeface="David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1600" dirty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פעולות מסיחות, לא בעדיפות ראשונה</a:t>
                      </a:r>
                      <a:r>
                        <a:rPr lang="he-IL" sz="1600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. לרוב- </a:t>
                      </a:r>
                      <a:r>
                        <a:rPr lang="he-IL" sz="1600" dirty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מתוך תגובה והיענות לתביעות של אחרים</a:t>
                      </a:r>
                      <a:r>
                        <a:rPr lang="he-IL" sz="1600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. כמו</a:t>
                      </a:r>
                      <a:r>
                        <a:rPr lang="he-IL" sz="1600" dirty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: </a:t>
                      </a:r>
                      <a:r>
                        <a:rPr lang="he-IL" sz="1600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ש</a:t>
                      </a:r>
                      <a:r>
                        <a:rPr lang="he-IL" sz="1600" baseline="0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יחות טלפון נכנסות, פגישות שנקבעו מראש</a:t>
                      </a:r>
                      <a:r>
                        <a:rPr lang="he-IL" sz="1600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.</a:t>
                      </a:r>
                      <a:endParaRPr lang="he-IL" sz="3600" dirty="0">
                        <a:effectLst/>
                        <a:cs typeface="David" pitchFamily="2" charset="-79"/>
                      </a:endParaRPr>
                    </a:p>
                    <a:p>
                      <a:pPr marL="0" algn="ctr" rtl="1" eaLnBrk="1" latinLnBrk="0" hangingPunct="1">
                        <a:lnSpc>
                          <a:spcPct val="150000"/>
                        </a:lnSpc>
                      </a:pPr>
                      <a:r>
                        <a:rPr lang="he-IL" sz="1600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/>
                          <a:ea typeface="+mn-ea"/>
                          <a:cs typeface="David" pitchFamily="2" charset="-79"/>
                        </a:rPr>
                        <a:t>דורש התייחסות </a:t>
                      </a:r>
                      <a:r>
                        <a:rPr kumimoji="0" lang="he-IL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/>
                          <a:ea typeface="+mn-ea"/>
                          <a:cs typeface="David" pitchFamily="2" charset="-79"/>
                        </a:rPr>
                        <a:t>קצרה ועניינית</a:t>
                      </a:r>
                      <a:r>
                        <a:rPr kumimoji="0" lang="he-IL" sz="16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/>
                          <a:ea typeface="+mn-ea"/>
                          <a:cs typeface="David" pitchFamily="2" charset="-79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1600" dirty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רביע המייצג את "בזבוז הזמן" והבטלה.</a:t>
                      </a:r>
                      <a:endParaRPr lang="he-IL" sz="3600" dirty="0">
                        <a:effectLst/>
                        <a:cs typeface="David" pitchFamily="2" charset="-79"/>
                      </a:endParaRPr>
                    </a:p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1600" dirty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כולל פעולות </a:t>
                      </a:r>
                      <a:r>
                        <a:rPr lang="he-IL" sz="1600" u="sng" dirty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כמו</a:t>
                      </a:r>
                      <a:r>
                        <a:rPr lang="he-IL" sz="1600" dirty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 : שוטטות סרק באינטרנט, "</a:t>
                      </a:r>
                      <a:r>
                        <a:rPr lang="he-IL" sz="1600" dirty="0" err="1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זיפזופ</a:t>
                      </a:r>
                      <a:r>
                        <a:rPr lang="he-IL" sz="1600" dirty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" בין ערוצי </a:t>
                      </a:r>
                      <a:r>
                        <a:rPr lang="he-IL" sz="1600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הטלוויזיה </a:t>
                      </a:r>
                      <a:r>
                        <a:rPr lang="he-IL" sz="1600" dirty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, שיחות טלפון ממושכות ללא </a:t>
                      </a:r>
                      <a:r>
                        <a:rPr lang="he-IL" sz="1600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תוחלת, </a:t>
                      </a:r>
                      <a:r>
                        <a:rPr lang="he-IL" sz="1600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"גנבי זמן".</a:t>
                      </a:r>
                      <a:endParaRPr lang="he-IL" sz="3600" dirty="0">
                        <a:effectLst/>
                        <a:cs typeface="David" pitchFamily="2" charset="-79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endParaRPr kumimoji="0" lang="he-IL" sz="2000" b="0" kern="120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/>
                        <a:ea typeface="+mn-ea"/>
                        <a:cs typeface="David" pitchFamily="2" charset="-79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he-IL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/>
                          <a:ea typeface="+mn-ea"/>
                          <a:cs typeface="David" pitchFamily="2" charset="-79"/>
                        </a:rPr>
                        <a:t>צריך </a:t>
                      </a:r>
                      <a:r>
                        <a:rPr kumimoji="0" lang="he-IL" sz="16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/>
                          <a:ea typeface="+mn-ea"/>
                          <a:cs typeface="David" pitchFamily="2" charset="-79"/>
                        </a:rPr>
                        <a:t>לחתור לצמצומו עד למינימום</a:t>
                      </a:r>
                      <a:r>
                        <a:rPr lang="he-IL" sz="1600" dirty="0" smtClean="0">
                          <a:solidFill>
                            <a:srgbClr val="1E3C56"/>
                          </a:solidFill>
                          <a:effectLst/>
                          <a:latin typeface="Tahoma"/>
                          <a:cs typeface="David" pitchFamily="2" charset="-79"/>
                        </a:rPr>
                        <a:t>.</a:t>
                      </a:r>
                      <a:endParaRPr lang="he-IL" sz="3600" dirty="0">
                        <a:effectLst/>
                        <a:cs typeface="David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6604085"/>
            <a:ext cx="224742" cy="507831"/>
          </a:xfrm>
          <a:prstGeom prst="rect">
            <a:avLst/>
          </a:prstGeom>
          <a:solidFill>
            <a:srgbClr val="CBE4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900" b="0" i="0" u="none" strike="noStrike" cap="none" normalizeH="0" baseline="0" dirty="0" smtClean="0">
                <a:ln>
                  <a:noFill/>
                </a:ln>
                <a:solidFill>
                  <a:srgbClr val="1E3C56"/>
                </a:solidFill>
                <a:effectLst/>
                <a:latin typeface="Tahoma" pitchFamily="34" charset="0"/>
                <a:cs typeface="Tahoma" pitchFamily="34" charset="0"/>
              </a:rPr>
              <a:t>:</a:t>
            </a:r>
            <a:endParaRPr kumimoji="0" lang="he-I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900" b="0" i="0" u="none" strike="noStrike" cap="none" normalizeH="0" baseline="0" dirty="0" smtClean="0">
                <a:ln>
                  <a:noFill/>
                </a:ln>
                <a:solidFill>
                  <a:srgbClr val="3C4C54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he-I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900" b="0" i="0" u="none" strike="noStrike" cap="none" normalizeH="0" baseline="0" dirty="0" smtClean="0">
                <a:ln>
                  <a:noFill/>
                </a:ln>
                <a:solidFill>
                  <a:srgbClr val="3C4C54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he-I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54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79512" y="548680"/>
            <a:ext cx="849694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he-IL" sz="2800" b="1" dirty="0">
                <a:cs typeface="David" pitchFamily="2" charset="-79"/>
              </a:rPr>
              <a:t>חשוב להבהיר: </a:t>
            </a:r>
            <a:endParaRPr lang="he-IL" sz="2800" b="1" dirty="0" smtClean="0">
              <a:cs typeface="David" pitchFamily="2" charset="-79"/>
            </a:endParaRPr>
          </a:p>
          <a:p>
            <a:pPr>
              <a:lnSpc>
                <a:spcPct val="200000"/>
              </a:lnSpc>
            </a:pPr>
            <a:r>
              <a:rPr lang="he-IL" sz="2800" b="1" dirty="0" smtClean="0">
                <a:cs typeface="David" pitchFamily="2" charset="-79"/>
              </a:rPr>
              <a:t>אין </a:t>
            </a:r>
            <a:r>
              <a:rPr lang="he-IL" sz="2800" b="1" dirty="0">
                <a:cs typeface="David" pitchFamily="2" charset="-79"/>
              </a:rPr>
              <a:t>אנו מנהלים את הזמן, שכן הזמן הוא נתון קיים; </a:t>
            </a:r>
            <a:endParaRPr lang="he-IL" sz="2800" b="1" dirty="0" smtClean="0">
              <a:cs typeface="David" pitchFamily="2" charset="-79"/>
            </a:endParaRPr>
          </a:p>
          <a:p>
            <a:pPr>
              <a:lnSpc>
                <a:spcPct val="200000"/>
              </a:lnSpc>
            </a:pPr>
            <a:r>
              <a:rPr lang="he-IL" sz="2800" b="1" dirty="0" smtClean="0">
                <a:cs typeface="David" pitchFamily="2" charset="-79"/>
              </a:rPr>
              <a:t>אנחנו </a:t>
            </a:r>
            <a:r>
              <a:rPr lang="he-IL" sz="2800" b="1" dirty="0">
                <a:cs typeface="David" pitchFamily="2" charset="-79"/>
              </a:rPr>
              <a:t>מנהלים את </a:t>
            </a:r>
            <a:r>
              <a:rPr lang="he-I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2" charset="-79"/>
              </a:rPr>
              <a:t>עצמנו</a:t>
            </a:r>
            <a:r>
              <a:rPr lang="he-IL" sz="2800" b="1" dirty="0">
                <a:cs typeface="David" pitchFamily="2" charset="-79"/>
              </a:rPr>
              <a:t> בתוך הזמן הקיים. </a:t>
            </a:r>
            <a:endParaRPr lang="he-IL" sz="2800" b="1" dirty="0" smtClean="0">
              <a:cs typeface="David" pitchFamily="2" charset="-79"/>
            </a:endParaRPr>
          </a:p>
          <a:p>
            <a:pPr>
              <a:lnSpc>
                <a:spcPct val="200000"/>
              </a:lnSpc>
            </a:pPr>
            <a:r>
              <a:rPr lang="he-IL" sz="2800" b="1" dirty="0" smtClean="0">
                <a:cs typeface="David" pitchFamily="2" charset="-79"/>
              </a:rPr>
              <a:t>ככל </a:t>
            </a:r>
            <a:r>
              <a:rPr lang="he-IL" sz="2800" b="1" dirty="0">
                <a:cs typeface="David" pitchFamily="2" charset="-79"/>
              </a:rPr>
              <a:t>שננהל את עצמנו בצורה טובה יותר, </a:t>
            </a:r>
            <a:r>
              <a:rPr lang="he-IL" sz="2800" b="1" dirty="0" smtClean="0">
                <a:cs typeface="David" pitchFamily="2" charset="-79"/>
              </a:rPr>
              <a:t>כך נהיה</a:t>
            </a:r>
            <a:r>
              <a:rPr lang="he-IL" sz="2800" b="1" dirty="0">
                <a:cs typeface="David" pitchFamily="2" charset="-79"/>
              </a:rPr>
              <a:t>  פרודוקטיביים יותר.</a:t>
            </a:r>
            <a:endParaRPr lang="en-US" sz="2800" b="1" dirty="0">
              <a:cs typeface="David" pitchFamily="2" charset="-79"/>
            </a:endParaRPr>
          </a:p>
        </p:txBody>
      </p:sp>
      <p:pic>
        <p:nvPicPr>
          <p:cNvPr id="2050" name="Picture 2" descr="C:\Documents and Settings\Administrator\Local Settings\Temporary Internet Files\Content.IE5\3S65007N\MP90043095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828" y="4703694"/>
            <a:ext cx="1582068" cy="215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62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157354" y="190380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avid" pitchFamily="2" charset="-79"/>
              </a:rPr>
              <a:t>עצות </a:t>
            </a:r>
            <a:r>
              <a:rPr lang="he-IL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avid" pitchFamily="2" charset="-79"/>
              </a:rPr>
              <a:t>נבחרות לניהול יעיל של עצמנו בזמן: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David" pitchFamily="2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557444" y="980728"/>
            <a:ext cx="784887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he-IL" sz="3200" b="1" dirty="0" smtClean="0">
                <a:cs typeface="David" pitchFamily="2" charset="-79"/>
              </a:rPr>
              <a:t>"זוללי </a:t>
            </a:r>
            <a:r>
              <a:rPr lang="he-IL" sz="3200" b="1" dirty="0">
                <a:cs typeface="David" pitchFamily="2" charset="-79"/>
              </a:rPr>
              <a:t>זמן" </a:t>
            </a:r>
            <a:r>
              <a:rPr lang="he-IL" sz="2000" dirty="0">
                <a:cs typeface="David" pitchFamily="2" charset="-79"/>
              </a:rPr>
              <a:t>– </a:t>
            </a:r>
            <a:r>
              <a:rPr lang="he-IL" sz="2000" dirty="0" smtClean="0">
                <a:cs typeface="David" pitchFamily="2" charset="-79"/>
              </a:rPr>
              <a:t>משימות /פעילויות </a:t>
            </a:r>
            <a:r>
              <a:rPr lang="he-IL" sz="2000" dirty="0">
                <a:cs typeface="David" pitchFamily="2" charset="-79"/>
              </a:rPr>
              <a:t>אשר גוזלים </a:t>
            </a:r>
            <a:r>
              <a:rPr lang="he-IL" sz="2000" dirty="0" err="1">
                <a:cs typeface="David" pitchFamily="2" charset="-79"/>
              </a:rPr>
              <a:t>מאיתנו</a:t>
            </a:r>
            <a:r>
              <a:rPr lang="he-IL" sz="2000" dirty="0">
                <a:cs typeface="David" pitchFamily="2" charset="-79"/>
              </a:rPr>
              <a:t> זמן רב: גלישה ברשת, קריאת הודעות דואר אלקטרוני, שיחות טלפון אישיות </a:t>
            </a:r>
            <a:r>
              <a:rPr lang="he-IL" sz="2000" dirty="0" smtClean="0">
                <a:cs typeface="David" pitchFamily="2" charset="-79"/>
              </a:rPr>
              <a:t>ועוד </a:t>
            </a:r>
            <a:r>
              <a:rPr lang="he-IL" sz="2000" dirty="0" err="1" smtClean="0">
                <a:cs typeface="David" pitchFamily="2" charset="-79"/>
              </a:rPr>
              <a:t>ועוד</a:t>
            </a:r>
            <a:r>
              <a:rPr lang="he-IL" sz="2000" dirty="0" smtClean="0">
                <a:cs typeface="David" pitchFamily="2" charset="-79"/>
              </a:rPr>
              <a:t>. </a:t>
            </a:r>
          </a:p>
          <a:p>
            <a:pPr lvl="0">
              <a:lnSpc>
                <a:spcPct val="200000"/>
              </a:lnSpc>
            </a:pPr>
            <a:r>
              <a:rPr lang="he-IL" sz="2000" dirty="0" smtClean="0">
                <a:cs typeface="David" pitchFamily="2" charset="-79"/>
              </a:rPr>
              <a:t>על </a:t>
            </a:r>
            <a:r>
              <a:rPr lang="he-IL" sz="2000" dirty="0">
                <a:cs typeface="David" pitchFamily="2" charset="-79"/>
              </a:rPr>
              <a:t>מנת להתנהל באופן יעיל בזמן, </a:t>
            </a:r>
            <a:r>
              <a:rPr lang="he-IL" sz="2000" dirty="0" smtClean="0">
                <a:cs typeface="David" pitchFamily="2" charset="-79"/>
              </a:rPr>
              <a:t>חשוב לאתר </a:t>
            </a:r>
            <a:r>
              <a:rPr lang="he-IL" sz="2000" dirty="0">
                <a:cs typeface="David" pitchFamily="2" charset="-79"/>
              </a:rPr>
              <a:t>את "זוללי הזמן" הללו ולהגביל אותם. </a:t>
            </a:r>
            <a:endParaRPr lang="he-IL" sz="2000" dirty="0" smtClean="0">
              <a:cs typeface="David" pitchFamily="2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845476" y="4149080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he-IL" sz="3200" b="1" dirty="0">
                <a:cs typeface="David" pitchFamily="2" charset="-79"/>
              </a:rPr>
              <a:t>רשימת מטלות </a:t>
            </a:r>
            <a:r>
              <a:rPr lang="he-IL" sz="2000" dirty="0">
                <a:cs typeface="David" pitchFamily="2" charset="-79"/>
              </a:rPr>
              <a:t>– </a:t>
            </a:r>
            <a:r>
              <a:rPr lang="he-IL" sz="2000" dirty="0" smtClean="0">
                <a:cs typeface="David" pitchFamily="2" charset="-79"/>
              </a:rPr>
              <a:t>אפשר </a:t>
            </a:r>
            <a:r>
              <a:rPr lang="he-IL" sz="2000" dirty="0">
                <a:cs typeface="David" pitchFamily="2" charset="-79"/>
              </a:rPr>
              <a:t>לרשום את כל המטלות לפי סדר דחיפותן, וליד כל מטלה ניתן לסמן מה מצבה: בוצעה, בוצעה בחלקה ויש </a:t>
            </a:r>
            <a:r>
              <a:rPr lang="he-IL" sz="2000" dirty="0" smtClean="0">
                <a:cs typeface="David" pitchFamily="2" charset="-79"/>
              </a:rPr>
              <a:t>להשלימה וכו'. </a:t>
            </a:r>
            <a:r>
              <a:rPr lang="he-IL" sz="2000" dirty="0">
                <a:cs typeface="David" pitchFamily="2" charset="-79"/>
              </a:rPr>
              <a:t>כך נוכל לראות </a:t>
            </a:r>
            <a:r>
              <a:rPr lang="he-IL" sz="2000" dirty="0" smtClean="0">
                <a:cs typeface="David" pitchFamily="2" charset="-79"/>
              </a:rPr>
              <a:t>לנגד עינינו </a:t>
            </a:r>
            <a:r>
              <a:rPr lang="he-IL" sz="2000" dirty="0">
                <a:cs typeface="David" pitchFamily="2" charset="-79"/>
              </a:rPr>
              <a:t>מה הספקנו, מה עלינו להשלים, מה לא הספקנו - ומדוע</a:t>
            </a:r>
            <a:r>
              <a:rPr lang="en-US" sz="2000" dirty="0">
                <a:cs typeface="David" pitchFamily="2" charset="-79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30330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969167" y="3140968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he-IL" sz="3200" b="1" dirty="0">
                <a:cs typeface="David" pitchFamily="2" charset="-79"/>
              </a:rPr>
              <a:t>ניהול יומן </a:t>
            </a:r>
            <a:r>
              <a:rPr lang="he-IL" dirty="0"/>
              <a:t>– </a:t>
            </a:r>
            <a:r>
              <a:rPr lang="he-IL" sz="2000" dirty="0" smtClean="0">
                <a:cs typeface="David" pitchFamily="2" charset="-79"/>
              </a:rPr>
              <a:t>רישום המטלות ביומן </a:t>
            </a:r>
            <a:r>
              <a:rPr lang="he-IL" sz="2000" dirty="0">
                <a:cs typeface="David" pitchFamily="2" charset="-79"/>
              </a:rPr>
              <a:t>באופן מפורט, לפי ימים </a:t>
            </a:r>
            <a:r>
              <a:rPr lang="he-IL" sz="2000" dirty="0" smtClean="0">
                <a:cs typeface="David" pitchFamily="2" charset="-79"/>
              </a:rPr>
              <a:t>ושעות. </a:t>
            </a:r>
          </a:p>
          <a:p>
            <a:pPr>
              <a:lnSpc>
                <a:spcPct val="200000"/>
              </a:lnSpc>
            </a:pPr>
            <a:r>
              <a:rPr lang="he-IL" sz="2000" dirty="0" smtClean="0">
                <a:cs typeface="David" pitchFamily="2" charset="-79"/>
              </a:rPr>
              <a:t>יומן, יומן אלקטרוני במחשב או בטלפון נייד וכיו"ב </a:t>
            </a:r>
          </a:p>
          <a:p>
            <a:pPr>
              <a:lnSpc>
                <a:spcPct val="200000"/>
              </a:lnSpc>
            </a:pPr>
            <a:r>
              <a:rPr lang="he-IL" sz="2000" dirty="0" smtClean="0">
                <a:cs typeface="David" pitchFamily="2" charset="-79"/>
              </a:rPr>
              <a:t>חשוב </a:t>
            </a:r>
            <a:r>
              <a:rPr lang="he-IL" sz="2000" dirty="0">
                <a:cs typeface="David" pitchFamily="2" charset="-79"/>
              </a:rPr>
              <a:t>מאוד לשלב ביומן מטלות גוף נפש: </a:t>
            </a:r>
            <a:r>
              <a:rPr lang="he-IL" sz="2000" dirty="0" smtClean="0">
                <a:cs typeface="David" pitchFamily="2" charset="-79"/>
              </a:rPr>
              <a:t>יציאה לבילוי, ספורט, קריאה, תחביבים...</a:t>
            </a:r>
            <a:endParaRPr lang="en-US" sz="2000" dirty="0">
              <a:cs typeface="David" pitchFamily="2" charset="-79"/>
            </a:endParaRPr>
          </a:p>
          <a:p>
            <a:pPr>
              <a:lnSpc>
                <a:spcPct val="200000"/>
              </a:lnSpc>
            </a:pPr>
            <a:endParaRPr lang="he-IL" sz="2000" dirty="0">
              <a:cs typeface="David" pitchFamily="2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413428" y="332656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he-IL" sz="3200" b="1" dirty="0">
                <a:cs typeface="David" pitchFamily="2" charset="-79"/>
              </a:rPr>
              <a:t>סדר עדיפויות </a:t>
            </a:r>
            <a:r>
              <a:rPr lang="he-IL" dirty="0" smtClean="0"/>
              <a:t>–</a:t>
            </a:r>
            <a:r>
              <a:rPr lang="he-IL" sz="2000" dirty="0" smtClean="0">
                <a:cs typeface="David" pitchFamily="2" charset="-79"/>
              </a:rPr>
              <a:t>סדר </a:t>
            </a:r>
            <a:r>
              <a:rPr lang="he-IL" sz="2000" dirty="0">
                <a:cs typeface="David" pitchFamily="2" charset="-79"/>
              </a:rPr>
              <a:t>עדיפויות מאפשר לנו לארגן את המשימות על פי סדר מסוים שבו הן אמורות להתבצע, וכן על פי חשיבותן</a:t>
            </a:r>
            <a:r>
              <a:rPr lang="en-US" sz="2000" dirty="0">
                <a:cs typeface="David" pitchFamily="2" charset="-79"/>
              </a:rPr>
              <a:t>. </a:t>
            </a:r>
            <a:r>
              <a:rPr lang="he-IL" sz="2000" dirty="0">
                <a:cs typeface="David" pitchFamily="2" charset="-79"/>
              </a:rPr>
              <a:t> </a:t>
            </a:r>
            <a:r>
              <a:rPr lang="he-IL" sz="2000" dirty="0" smtClean="0">
                <a:cs typeface="David" pitchFamily="2" charset="-79"/>
              </a:rPr>
              <a:t>פרודוקטיבי יותר, וגם יכול </a:t>
            </a:r>
            <a:r>
              <a:rPr lang="he-IL" sz="2000" dirty="0">
                <a:cs typeface="David" pitchFamily="2" charset="-79"/>
              </a:rPr>
              <a:t>לאפשר התמודדות עם "זוללי זמן" והפרעות חיצוניות. </a:t>
            </a:r>
            <a:endParaRPr lang="en-US" sz="2000" dirty="0">
              <a:cs typeface="Davi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1746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07504" y="332656"/>
            <a:ext cx="867645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he-IL" sz="3200" b="1" dirty="0" smtClean="0">
                <a:cs typeface="David" pitchFamily="2" charset="-79"/>
              </a:rPr>
              <a:t>הגדרת שעת סיום של משימות-</a:t>
            </a:r>
            <a:r>
              <a:rPr lang="he-IL" sz="2000" dirty="0" smtClean="0">
                <a:cs typeface="David" pitchFamily="2" charset="-79"/>
              </a:rPr>
              <a:t> </a:t>
            </a:r>
            <a:r>
              <a:rPr lang="he-IL" sz="2000" dirty="0">
                <a:cs typeface="David" pitchFamily="2" charset="-79"/>
              </a:rPr>
              <a:t>קביעה מחייבת מראש של שעת סיום המפגש או ביצוע המשימה תביא לשיפור רמת האפקטיביות בניצול הזמן באופן </a:t>
            </a:r>
            <a:r>
              <a:rPr lang="he-IL" sz="2000" dirty="0" smtClean="0">
                <a:cs typeface="David" pitchFamily="2" charset="-79"/>
              </a:rPr>
              <a:t>מידי.</a:t>
            </a:r>
            <a:endParaRPr lang="en-US" sz="2000" dirty="0">
              <a:cs typeface="David" pitchFamily="2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323528" y="2348880"/>
            <a:ext cx="8244408" cy="2227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he-IL" sz="3200" b="1" dirty="0">
                <a:cs typeface="David" pitchFamily="2" charset="-79"/>
              </a:rPr>
              <a:t>מותר ורצוי להגיד לא מדי </a:t>
            </a:r>
            <a:r>
              <a:rPr lang="he-IL" sz="3200" b="1" dirty="0" smtClean="0">
                <a:cs typeface="David" pitchFamily="2" charset="-79"/>
              </a:rPr>
              <a:t>פעם </a:t>
            </a:r>
            <a:r>
              <a:rPr lang="he-IL" sz="2000" dirty="0" smtClean="0">
                <a:cs typeface="David" pitchFamily="2" charset="-79"/>
              </a:rPr>
              <a:t>איזון </a:t>
            </a:r>
            <a:r>
              <a:rPr lang="he-IL" sz="2000" dirty="0">
                <a:cs typeface="David" pitchFamily="2" charset="-79"/>
              </a:rPr>
              <a:t>בין דרישות ובקשות הסביבה </a:t>
            </a:r>
            <a:r>
              <a:rPr lang="he-IL" sz="2000" dirty="0" err="1">
                <a:cs typeface="David" pitchFamily="2" charset="-79"/>
              </a:rPr>
              <a:t>מאיתנו</a:t>
            </a:r>
            <a:r>
              <a:rPr lang="he-IL" sz="2000" dirty="0">
                <a:cs typeface="David" pitchFamily="2" charset="-79"/>
              </a:rPr>
              <a:t> </a:t>
            </a:r>
            <a:r>
              <a:rPr lang="he-IL" sz="2000" dirty="0" smtClean="0">
                <a:cs typeface="David" pitchFamily="2" charset="-79"/>
              </a:rPr>
              <a:t> </a:t>
            </a:r>
            <a:r>
              <a:rPr lang="he-IL" sz="2000" dirty="0">
                <a:cs typeface="David" pitchFamily="2" charset="-79"/>
              </a:rPr>
              <a:t>לבין המשימות המתוכננות </a:t>
            </a:r>
            <a:r>
              <a:rPr lang="he-IL" sz="2000" dirty="0" smtClean="0">
                <a:cs typeface="David" pitchFamily="2" charset="-79"/>
              </a:rPr>
              <a:t>שלנו.</a:t>
            </a:r>
          </a:p>
          <a:p>
            <a:pPr>
              <a:lnSpc>
                <a:spcPct val="200000"/>
              </a:lnSpc>
            </a:pPr>
            <a:r>
              <a:rPr lang="he-IL" sz="2000" dirty="0" smtClean="0">
                <a:cs typeface="David" pitchFamily="2" charset="-79"/>
              </a:rPr>
              <a:t> </a:t>
            </a:r>
            <a:endParaRPr lang="en-US" dirty="0"/>
          </a:p>
        </p:txBody>
      </p:sp>
      <p:sp>
        <p:nvSpPr>
          <p:cNvPr id="4" name="מלבן 3"/>
          <p:cNvSpPr/>
          <p:nvPr/>
        </p:nvSpPr>
        <p:spPr>
          <a:xfrm>
            <a:off x="108919" y="4365104"/>
            <a:ext cx="8460432" cy="1611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he-IL" sz="3200" b="1" dirty="0" smtClean="0">
                <a:cs typeface="David" pitchFamily="2" charset="-79"/>
              </a:rPr>
              <a:t>העזרות בסובבים- </a:t>
            </a:r>
            <a:r>
              <a:rPr lang="he-IL" sz="2000" dirty="0">
                <a:cs typeface="David" pitchFamily="2" charset="-79"/>
              </a:rPr>
              <a:t>האצל </a:t>
            </a:r>
            <a:r>
              <a:rPr lang="he-IL" sz="2000" dirty="0">
                <a:cs typeface="David" pitchFamily="2" charset="-79"/>
              </a:rPr>
              <a:t>סמכויות, השתמש </a:t>
            </a:r>
            <a:r>
              <a:rPr lang="he-IL" sz="2000" dirty="0" smtClean="0">
                <a:cs typeface="David" pitchFamily="2" charset="-79"/>
              </a:rPr>
              <a:t>בסביבה: חברים, קולגות, אינטרנט, </a:t>
            </a:r>
            <a:r>
              <a:rPr lang="he-IL" sz="2000" dirty="0">
                <a:cs typeface="David" pitchFamily="2" charset="-79"/>
              </a:rPr>
              <a:t>בקש עזרה. </a:t>
            </a:r>
            <a:r>
              <a:rPr lang="he-IL" sz="2000" dirty="0">
                <a:cs typeface="David" pitchFamily="2" charset="-79"/>
              </a:rPr>
              <a:t>אתה תופתע עד כמה אנשים שמחים לעזור. היזהר זה ממכר!</a:t>
            </a:r>
            <a:endParaRPr lang="en-US" sz="2000" dirty="0">
              <a:cs typeface="Davi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020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304</TotalTime>
  <Words>505</Words>
  <Application>Microsoft Office PowerPoint</Application>
  <PresentationFormat>‫הצגה על המסך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חלון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XiX</dc:creator>
  <cp:lastModifiedBy>XiX</cp:lastModifiedBy>
  <cp:revision>11</cp:revision>
  <dcterms:created xsi:type="dcterms:W3CDTF">2013-04-21T18:30:18Z</dcterms:created>
  <dcterms:modified xsi:type="dcterms:W3CDTF">2013-04-23T20:37:26Z</dcterms:modified>
</cp:coreProperties>
</file>