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4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D1DC1-6CE8-4830-A6F4-B60F28D5DD5E}" type="datetimeFigureOut">
              <a:rPr lang="he-IL" smtClean="0"/>
              <a:pPr/>
              <a:t>ה'/אדר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8CFC9-4F52-4292-9A8B-02AFECF7895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שני תהליכים מרכזיים בלימוד הקריאה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>
                <a:cs typeface="+mj-cs"/>
              </a:rPr>
              <a:t>פענוח מילים </a:t>
            </a:r>
            <a:endParaRPr lang="he-IL" dirty="0" smtClean="0">
              <a:cs typeface="+mj-cs"/>
            </a:endParaRPr>
          </a:p>
          <a:p>
            <a:r>
              <a:rPr lang="he-IL" dirty="0" smtClean="0">
                <a:cs typeface="+mj-cs"/>
              </a:rPr>
              <a:t>הבנת הנקרא</a:t>
            </a:r>
          </a:p>
          <a:p>
            <a:endParaRPr lang="he-IL" dirty="0" smtClean="0">
              <a:cs typeface="+mj-cs"/>
            </a:endParaRPr>
          </a:p>
          <a:p>
            <a:pPr>
              <a:buNone/>
            </a:pPr>
            <a:r>
              <a:rPr lang="he-IL" dirty="0" smtClean="0">
                <a:cs typeface="+mj-cs"/>
              </a:rPr>
              <a:t>תהליך פענוח </a:t>
            </a:r>
            <a:r>
              <a:rPr lang="he-IL" dirty="0">
                <a:cs typeface="+mj-cs"/>
              </a:rPr>
              <a:t>המילים הוא המייחד את הקריאה </a:t>
            </a:r>
            <a:r>
              <a:rPr lang="he-IL" dirty="0" smtClean="0">
                <a:cs typeface="+mj-cs"/>
              </a:rPr>
              <a:t>מתהליכים אחרים בהבנת שפה, </a:t>
            </a:r>
            <a:r>
              <a:rPr lang="he-IL" dirty="0">
                <a:cs typeface="+mj-cs"/>
              </a:rPr>
              <a:t>שאינם מבוססים </a:t>
            </a:r>
            <a:r>
              <a:rPr lang="he-IL" dirty="0" smtClean="0">
                <a:cs typeface="+mj-cs"/>
              </a:rPr>
              <a:t>על </a:t>
            </a:r>
            <a:r>
              <a:rPr lang="he-IL" dirty="0" smtClean="0"/>
              <a:t>הכתב.</a:t>
            </a:r>
          </a:p>
          <a:p>
            <a:pPr>
              <a:buNone/>
            </a:pPr>
            <a:r>
              <a:rPr lang="he-IL" dirty="0" smtClean="0">
                <a:cs typeface="+mj-cs"/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Perfetti</a:t>
            </a:r>
            <a:r>
              <a:rPr lang="en-US" dirty="0"/>
              <a:t>, </a:t>
            </a:r>
            <a:r>
              <a:rPr lang="en-US" dirty="0" err="1"/>
              <a:t>Landi</a:t>
            </a:r>
            <a:r>
              <a:rPr lang="en-US" dirty="0"/>
              <a:t> &amp;Oakhill, 2005</a:t>
            </a:r>
            <a:r>
              <a:rPr lang="en-US" dirty="0" smtClean="0"/>
              <a:t>) </a:t>
            </a:r>
            <a:r>
              <a:rPr lang="en-US" dirty="0"/>
              <a:t> </a:t>
            </a:r>
            <a:endParaRPr lang="he-IL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/>
              <a:t>תרגלו את הפעולות על המילים הבאות: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 smtClean="0"/>
              <a:t>לקטנים</a:t>
            </a:r>
            <a:r>
              <a:rPr lang="he-IL" dirty="0"/>
              <a:t>: </a:t>
            </a:r>
            <a:r>
              <a:rPr lang="he-IL" dirty="0" smtClean="0"/>
              <a:t>ציפור</a:t>
            </a:r>
            <a:r>
              <a:rPr lang="he-IL" dirty="0"/>
              <a:t>; </a:t>
            </a:r>
            <a:r>
              <a:rPr lang="he-IL" dirty="0" smtClean="0"/>
              <a:t>רָאִיתִ</a:t>
            </a:r>
            <a:r>
              <a:rPr lang="he-IL" dirty="0" err="1" smtClean="0"/>
              <a:t>י</a:t>
            </a:r>
            <a:r>
              <a:rPr lang="he-IL" dirty="0" err="1"/>
              <a:t>; </a:t>
            </a:r>
            <a:r>
              <a:rPr lang="he-IL" dirty="0" smtClean="0"/>
              <a:t>צִיוּץ</a:t>
            </a:r>
            <a:r>
              <a:rPr lang="he-IL" dirty="0" err="1"/>
              <a:t>; </a:t>
            </a:r>
            <a:r>
              <a:rPr lang="he-IL" dirty="0" smtClean="0"/>
              <a:t>שָמַעְתִי</a:t>
            </a:r>
            <a:r>
              <a:rPr lang="he-IL" dirty="0"/>
              <a:t>; עֵץ; קֵן; </a:t>
            </a:r>
            <a:r>
              <a:rPr lang="he-IL" dirty="0" smtClean="0"/>
              <a:t>בֶּחָצֶר</a:t>
            </a:r>
            <a:r>
              <a:rPr lang="he-IL" dirty="0"/>
              <a:t>; </a:t>
            </a:r>
            <a:r>
              <a:rPr lang="he-IL" dirty="0" smtClean="0"/>
              <a:t>קְטָנִים</a:t>
            </a:r>
            <a:r>
              <a:rPr lang="he-IL" dirty="0"/>
              <a:t>; </a:t>
            </a:r>
            <a:r>
              <a:rPr lang="he-IL" dirty="0" smtClean="0"/>
              <a:t>אֶפרוחִים;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he-IL" dirty="0"/>
              <a:t>לגדולים:  </a:t>
            </a:r>
            <a:r>
              <a:rPr lang="he-IL" dirty="0" smtClean="0"/>
              <a:t>סְפינָה</a:t>
            </a:r>
            <a:r>
              <a:rPr lang="he-IL" dirty="0"/>
              <a:t>; </a:t>
            </a:r>
            <a:r>
              <a:rPr lang="he-IL" dirty="0" err="1" smtClean="0"/>
              <a:t>רַ</a:t>
            </a:r>
            <a:r>
              <a:rPr lang="he-IL" dirty="0" smtClean="0"/>
              <a:t>ב</a:t>
            </a:r>
            <a:r>
              <a:rPr lang="en-US" dirty="0" smtClean="0"/>
              <a:t> </a:t>
            </a:r>
            <a:r>
              <a:rPr lang="he-IL" dirty="0" smtClean="0"/>
              <a:t>-</a:t>
            </a:r>
            <a:r>
              <a:rPr lang="en-US" dirty="0" smtClean="0"/>
              <a:t> </a:t>
            </a:r>
            <a:r>
              <a:rPr lang="he-IL" dirty="0" smtClean="0"/>
              <a:t>חובֵל</a:t>
            </a:r>
            <a:r>
              <a:rPr lang="he-IL" dirty="0"/>
              <a:t>; </a:t>
            </a:r>
            <a:r>
              <a:rPr lang="he-IL" dirty="0" smtClean="0"/>
              <a:t>גַּלֵי-היָם</a:t>
            </a:r>
            <a:r>
              <a:rPr lang="he-IL" dirty="0"/>
              <a:t>; סְעָרָה; </a:t>
            </a:r>
            <a:r>
              <a:rPr lang="he-IL" dirty="0" smtClean="0"/>
              <a:t>נִצְּלוּ</a:t>
            </a:r>
            <a:r>
              <a:rPr lang="he-IL" dirty="0"/>
              <a:t>; לְפֶתַע; הַמַּלָּחִים;</a:t>
            </a:r>
            <a:endParaRPr lang="en-US" dirty="0"/>
          </a:p>
          <a:p>
            <a:endParaRPr lang="he-IL" dirty="0"/>
          </a:p>
        </p:txBody>
      </p:sp>
      <p:pic>
        <p:nvPicPr>
          <p:cNvPr id="4" name="Picture 2" descr="https://encrypted-tbn0.gstatic.com/images?q=tbn:ANd9GcQ1MrzMkhet_c9w2AYYRryd91vtB36MncKAGB3CDH3RMTDWfc9H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49080"/>
            <a:ext cx="2781300" cy="2079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7992888" cy="4032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he-IL" sz="8600" dirty="0" smtClean="0"/>
          </a:p>
          <a:p>
            <a:r>
              <a:rPr lang="he-IL" sz="11200" dirty="0" smtClean="0">
                <a:solidFill>
                  <a:schemeClr val="tx1"/>
                </a:solidFill>
              </a:rPr>
              <a:t>בחינת ההישגים של מיומנויות הקריאה בכיתות א – ב בארץ מדיווחי מורים</a:t>
            </a:r>
            <a:endParaRPr lang="he-IL" sz="11200" dirty="0" smtClean="0"/>
          </a:p>
          <a:p>
            <a:pPr algn="r"/>
            <a:endParaRPr lang="he-IL" sz="11200" dirty="0" smtClean="0">
              <a:solidFill>
                <a:schemeClr val="tx1"/>
              </a:solidFill>
            </a:endParaRPr>
          </a:p>
          <a:p>
            <a:pPr algn="r"/>
            <a:r>
              <a:rPr lang="he-IL" sz="11200" dirty="0" smtClean="0">
                <a:solidFill>
                  <a:schemeClr val="tx1"/>
                </a:solidFill>
              </a:rPr>
              <a:t>  המתקשים בקריאה מהווים: </a:t>
            </a:r>
          </a:p>
          <a:p>
            <a:pPr algn="r"/>
            <a:r>
              <a:rPr lang="he-IL" sz="11200" dirty="0" smtClean="0">
                <a:solidFill>
                  <a:schemeClr val="tx1"/>
                </a:solidFill>
              </a:rPr>
              <a:t> כ-20</a:t>
            </a:r>
            <a:r>
              <a:rPr lang="he-IL" sz="11200" dirty="0">
                <a:solidFill>
                  <a:schemeClr val="tx1"/>
                </a:solidFill>
              </a:rPr>
              <a:t>% מהתלמידים ילידי </a:t>
            </a:r>
            <a:r>
              <a:rPr lang="he-IL" sz="11200" dirty="0" smtClean="0">
                <a:solidFill>
                  <a:schemeClr val="tx1"/>
                </a:solidFill>
              </a:rPr>
              <a:t>הארץ, </a:t>
            </a:r>
          </a:p>
          <a:p>
            <a:pPr algn="r"/>
            <a:r>
              <a:rPr lang="he-IL" sz="11200" dirty="0" smtClean="0">
                <a:solidFill>
                  <a:schemeClr val="tx1"/>
                </a:solidFill>
              </a:rPr>
              <a:t> כשליש </a:t>
            </a:r>
            <a:r>
              <a:rPr lang="he-IL" sz="11200" dirty="0">
                <a:solidFill>
                  <a:schemeClr val="tx1"/>
                </a:solidFill>
              </a:rPr>
              <a:t>מהעולים </a:t>
            </a:r>
            <a:r>
              <a:rPr lang="he-IL" sz="11200" dirty="0" smtClean="0">
                <a:solidFill>
                  <a:schemeClr val="tx1"/>
                </a:solidFill>
              </a:rPr>
              <a:t>החדשים, </a:t>
            </a:r>
          </a:p>
          <a:p>
            <a:pPr algn="r"/>
            <a:r>
              <a:rPr lang="he-IL" sz="11200" dirty="0" smtClean="0">
                <a:solidFill>
                  <a:schemeClr val="tx1"/>
                </a:solidFill>
              </a:rPr>
              <a:t> כ-60</a:t>
            </a:r>
            <a:r>
              <a:rPr lang="he-IL" sz="11200" dirty="0">
                <a:solidFill>
                  <a:schemeClr val="tx1"/>
                </a:solidFill>
              </a:rPr>
              <a:t>% מתלמידי </a:t>
            </a:r>
            <a:r>
              <a:rPr lang="he-IL" sz="11200" dirty="0" smtClean="0">
                <a:solidFill>
                  <a:schemeClr val="tx1"/>
                </a:solidFill>
              </a:rPr>
              <a:t>השילוב. </a:t>
            </a:r>
          </a:p>
          <a:p>
            <a:r>
              <a:rPr lang="he-IL" sz="8600" dirty="0" smtClean="0"/>
              <a:t/>
            </a:r>
            <a:br>
              <a:rPr lang="he-IL" sz="8600" dirty="0" smtClean="0"/>
            </a:br>
            <a:r>
              <a:rPr lang="he-IL" sz="8600" dirty="0" smtClean="0"/>
              <a:t/>
            </a:r>
            <a:br>
              <a:rPr lang="he-IL" sz="8600" dirty="0" smtClean="0"/>
            </a:br>
            <a:r>
              <a:rPr lang="he-IL" dirty="0" smtClean="0"/>
              <a:t> </a:t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416824" cy="1728192"/>
          </a:xfrm>
        </p:spPr>
        <p:txBody>
          <a:bodyPr>
            <a:noAutofit/>
          </a:bodyPr>
          <a:lstStyle/>
          <a:p>
            <a:r>
              <a:rPr lang="he-IL" sz="3200" dirty="0" smtClean="0"/>
              <a:t>תמונת מצב:</a:t>
            </a:r>
            <a:br>
              <a:rPr lang="he-IL" sz="3200" dirty="0" smtClean="0"/>
            </a:br>
            <a:r>
              <a:rPr lang="he-IL" sz="3200" dirty="0" smtClean="0"/>
              <a:t> (גבעולי, שחם ושילד, 2003) </a:t>
            </a:r>
            <a:br>
              <a:rPr lang="he-IL" sz="3200" dirty="0" smtClean="0"/>
            </a:br>
            <a:endParaRPr lang="he-I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4176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b="1" dirty="0" smtClean="0"/>
              <a:t>קידום </a:t>
            </a:r>
            <a:r>
              <a:rPr lang="he-IL" b="1" dirty="0"/>
              <a:t>כישורי </a:t>
            </a:r>
            <a:r>
              <a:rPr lang="he-IL" b="1" dirty="0" smtClean="0"/>
              <a:t>פענוח באמצעות חקר מילים וכתיבת סיפור</a:t>
            </a:r>
            <a:r>
              <a:rPr lang="en-US" b="1" dirty="0" smtClean="0"/>
              <a:t>- </a:t>
            </a:r>
            <a:r>
              <a:rPr lang="he-IL" b="1" dirty="0" smtClean="0"/>
              <a:t> עקרונות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 smtClean="0"/>
              <a:t>חקר מילים כנקודת מוצא לקידום קריאה מדויקת.</a:t>
            </a:r>
          </a:p>
          <a:p>
            <a:r>
              <a:rPr lang="he-IL" dirty="0" smtClean="0"/>
              <a:t>מספר פעולות המסייעות לקורא להתמודד עם מילים </a:t>
            </a:r>
            <a:r>
              <a:rPr lang="en-US" dirty="0" smtClean="0"/>
              <a:t>(word attack strategy)</a:t>
            </a:r>
            <a:endParaRPr lang="he-IL" dirty="0" smtClean="0"/>
          </a:p>
          <a:p>
            <a:r>
              <a:rPr lang="he-IL" dirty="0" smtClean="0"/>
              <a:t>שכלול היכולת של הקורא בניתוח מילים מגביר את יכולת הפענוח ומחליש את הנטייה לניחוש.</a:t>
            </a:r>
          </a:p>
          <a:p>
            <a:r>
              <a:rPr lang="he-IL" dirty="0"/>
              <a:t>בחירת המילים </a:t>
            </a:r>
            <a:r>
              <a:rPr lang="he-IL" dirty="0" smtClean="0"/>
              <a:t>קובעת </a:t>
            </a:r>
            <a:r>
              <a:rPr lang="he-IL" dirty="0"/>
              <a:t>את רמת הקושי של התרגול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מקבץ מילים יכול להוות תשתית לסיפור.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הצגת חלקי המילה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dirty="0"/>
              <a:t>כתיבת המילה וקריאתה  – "אני כותבת ואתה קורא" (כתיבה עם </a:t>
            </a:r>
            <a:r>
              <a:rPr lang="he-IL" dirty="0" smtClean="0"/>
              <a:t>ניקוד).</a:t>
            </a:r>
            <a:endParaRPr lang="en-US" dirty="0"/>
          </a:p>
          <a:p>
            <a:pPr>
              <a:buNone/>
            </a:pPr>
            <a:r>
              <a:rPr lang="he-IL" dirty="0" smtClean="0"/>
              <a:t>   התלמיד </a:t>
            </a:r>
            <a:r>
              <a:rPr lang="he-IL" dirty="0"/>
              <a:t>קורא כל </a:t>
            </a:r>
            <a:r>
              <a:rPr lang="he-IL" dirty="0" smtClean="0"/>
              <a:t>צירוף, </a:t>
            </a:r>
            <a:r>
              <a:rPr lang="he-IL" dirty="0"/>
              <a:t>הכתיבה נעשית ברצף. התלמיד קורא את רצף </a:t>
            </a:r>
            <a:r>
              <a:rPr lang="he-IL" dirty="0" smtClean="0"/>
              <a:t>הצירופים </a:t>
            </a:r>
            <a:r>
              <a:rPr lang="he-IL" dirty="0"/>
              <a:t>עד לקבלת תבנית </a:t>
            </a:r>
            <a:r>
              <a:rPr lang="he-IL" dirty="0" smtClean="0"/>
              <a:t>המילה</a:t>
            </a:r>
            <a:r>
              <a:rPr lang="he-IL" dirty="0"/>
              <a:t>.</a:t>
            </a:r>
            <a:endParaRPr lang="en-US" dirty="0"/>
          </a:p>
          <a:p>
            <a:endParaRPr lang="he-IL" dirty="0"/>
          </a:p>
        </p:txBody>
      </p:sp>
      <p:pic>
        <p:nvPicPr>
          <p:cNvPr id="4" name="Picture 2" descr="https://encrypted-tbn0.gstatic.com/images?q=tbn:ANd9GcSjFlQ9fKyOAt9Ohr9ldiPcx_YyHZcw3aR-Agw9ZLsEAi613ch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09120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משמעות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dirty="0"/>
              <a:t>שיחה על משמעות המילה - התלמיד מחבר משפט בע"פ, או מציע מילה קרובה במשמעות, </a:t>
            </a:r>
            <a:r>
              <a:rPr lang="he-IL" dirty="0" smtClean="0"/>
              <a:t>או מציע ניגודי משמעים. </a:t>
            </a:r>
          </a:p>
          <a:p>
            <a:pPr lvl="0"/>
            <a:r>
              <a:rPr lang="he-IL" dirty="0" smtClean="0"/>
              <a:t>התלמיד </a:t>
            </a:r>
            <a:r>
              <a:rPr lang="he-IL" dirty="0"/>
              <a:t>והמורה מעיינים במילון, או מתבוננים במבנה </a:t>
            </a:r>
            <a:r>
              <a:rPr lang="he-IL" dirty="0" smtClean="0"/>
              <a:t>המילה על מנת לעמוד על משמעותה.</a:t>
            </a:r>
            <a:endParaRPr lang="en-US" dirty="0"/>
          </a:p>
          <a:p>
            <a:endParaRPr lang="he-IL" dirty="0"/>
          </a:p>
        </p:txBody>
      </p:sp>
      <p:pic>
        <p:nvPicPr>
          <p:cNvPr id="4" name="Picture 2" descr="https://encrypted-tbn0.gstatic.com/images?q=tbn:ANd9GcSjFlQ9fKyOAt9Ohr9ldiPcx_YyHZcw3aR-Agw9ZLsEAi613ch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09120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חיזוק תהליכי אנאליזה סינתזה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he-IL" dirty="0"/>
              <a:t>חיזוק הקוד האלפביתי - קרא חלק </a:t>
            </a:r>
            <a:r>
              <a:rPr lang="he-IL" dirty="0" smtClean="0"/>
              <a:t>מהצירופים במילה. המורה </a:t>
            </a:r>
            <a:r>
              <a:rPr lang="he-IL" dirty="0"/>
              <a:t>מקיפה את </a:t>
            </a:r>
            <a:r>
              <a:rPr lang="he-IL" dirty="0" smtClean="0"/>
              <a:t>הצירוף </a:t>
            </a:r>
            <a:r>
              <a:rPr lang="he-IL" dirty="0"/>
              <a:t>והתלמיד קורא.</a:t>
            </a:r>
            <a:endParaRPr lang="en-US" dirty="0"/>
          </a:p>
          <a:p>
            <a:r>
              <a:rPr lang="he-IL" dirty="0"/>
              <a:t>אנאליזה וסינתזה של </a:t>
            </a:r>
            <a:r>
              <a:rPr lang="he-IL" dirty="0" smtClean="0"/>
              <a:t>מילה- </a:t>
            </a:r>
            <a:r>
              <a:rPr lang="he-IL" dirty="0"/>
              <a:t>השמט </a:t>
            </a:r>
            <a:r>
              <a:rPr lang="he-IL" dirty="0" smtClean="0"/>
              <a:t>צירוף מהמילה. למשל: </a:t>
            </a:r>
            <a:r>
              <a:rPr lang="he-IL" dirty="0"/>
              <a:t>קרא את המילה (שחוּנה) ללא הצליל  (</a:t>
            </a:r>
            <a:r>
              <a:rPr lang="he-IL" dirty="0" err="1"/>
              <a:t>חו</a:t>
            </a:r>
            <a:r>
              <a:rPr lang="he-IL" dirty="0"/>
              <a:t>ּ ), </a:t>
            </a:r>
            <a:r>
              <a:rPr lang="he-IL" dirty="0" smtClean="0"/>
              <a:t>מהי </a:t>
            </a:r>
            <a:r>
              <a:rPr lang="he-IL" dirty="0"/>
              <a:t>המילה </a:t>
            </a:r>
            <a:r>
              <a:rPr lang="he-IL" dirty="0" smtClean="0"/>
              <a:t>שהתקבלה?</a:t>
            </a:r>
          </a:p>
          <a:p>
            <a:r>
              <a:rPr lang="en-US" dirty="0" smtClean="0"/>
              <a:t> </a:t>
            </a:r>
            <a:r>
              <a:rPr lang="he-IL" dirty="0"/>
              <a:t>המרת צליל - החלף במילה את הצליל  (</a:t>
            </a:r>
            <a:r>
              <a:rPr lang="he-IL" dirty="0" err="1"/>
              <a:t>חו</a:t>
            </a:r>
            <a:r>
              <a:rPr lang="he-IL" dirty="0"/>
              <a:t>ּ) בצליל אחר </a:t>
            </a:r>
            <a:r>
              <a:rPr lang="en-US" dirty="0"/>
              <a:t>) </a:t>
            </a:r>
            <a:r>
              <a:rPr lang="he-IL" dirty="0" err="1"/>
              <a:t>מו</a:t>
            </a:r>
            <a:r>
              <a:rPr lang="he-IL" dirty="0"/>
              <a:t>ֹ</a:t>
            </a:r>
            <a:r>
              <a:rPr lang="he-IL" dirty="0" smtClean="0"/>
              <a:t>), </a:t>
            </a:r>
            <a:r>
              <a:rPr lang="he-IL" dirty="0"/>
              <a:t>קרא את המילה שהתקבלה.</a:t>
            </a:r>
            <a:r>
              <a:rPr lang="en-US" dirty="0" smtClean="0"/>
              <a:t> </a:t>
            </a:r>
            <a:r>
              <a:rPr lang="he-IL" dirty="0"/>
              <a:t>(לעיתים יתקבלו מילות תפל</a:t>
            </a:r>
            <a:r>
              <a:rPr lang="he-IL" dirty="0" smtClean="0"/>
              <a:t>).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מודעות פונולוגית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 smtClean="0"/>
              <a:t>פרק את המילה לצלילים- כמה צלילים קיבלת?</a:t>
            </a:r>
            <a:endParaRPr lang="en-US" dirty="0" smtClean="0"/>
          </a:p>
          <a:p>
            <a:pPr lvl="0"/>
            <a:r>
              <a:rPr lang="he-IL" dirty="0" smtClean="0"/>
              <a:t>השמיעי </a:t>
            </a:r>
            <a:r>
              <a:rPr lang="he-IL" dirty="0"/>
              <a:t>לתלמיד </a:t>
            </a:r>
            <a:r>
              <a:rPr lang="he-IL" dirty="0" smtClean="0"/>
              <a:t>את אחת המילים</a:t>
            </a:r>
            <a:r>
              <a:rPr lang="he-IL" dirty="0"/>
              <a:t>, אמרי לו: השמט צליל מהמילה- מה קיבלת? </a:t>
            </a:r>
            <a:endParaRPr lang="he-IL" dirty="0" smtClean="0"/>
          </a:p>
          <a:p>
            <a:pPr lvl="0"/>
            <a:r>
              <a:rPr lang="he-IL" dirty="0" smtClean="0"/>
              <a:t>המר </a:t>
            </a:r>
            <a:r>
              <a:rPr lang="he-IL" dirty="0"/>
              <a:t>צליל במילה- מה קיבלת? </a:t>
            </a:r>
            <a:endParaRPr lang="he-IL" dirty="0" smtClean="0"/>
          </a:p>
          <a:p>
            <a:endParaRPr lang="he-IL" dirty="0"/>
          </a:p>
        </p:txBody>
      </p:sp>
      <p:pic>
        <p:nvPicPr>
          <p:cNvPr id="4" name="Picture 2" descr="https://encrypted-tbn0.gstatic.com/images?q=tbn:ANd9GcT_2DaXvT6L7aFRbI-E9vgMU5ab8H5gMyZMpx1zPlx-s8pOxh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2228850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רצף </a:t>
            </a:r>
            <a:r>
              <a:rPr lang="he-IL" dirty="0" smtClean="0"/>
              <a:t>אורתוגראפי וזיהוי מהיר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dirty="0"/>
              <a:t>רצף הסמלים במילה – ספור את האותיות במילה בעזרת האצבעות.</a:t>
            </a:r>
            <a:endParaRPr lang="en-US" dirty="0"/>
          </a:p>
          <a:p>
            <a:pPr lvl="0"/>
            <a:r>
              <a:rPr lang="he-IL" dirty="0"/>
              <a:t>איות המילה – אמור </a:t>
            </a:r>
            <a:r>
              <a:rPr lang="he-IL" dirty="0" smtClean="0"/>
              <a:t>את </a:t>
            </a:r>
            <a:r>
              <a:rPr lang="he-IL" dirty="0"/>
              <a:t>שמות האותיות לפי סדר הופעתן </a:t>
            </a:r>
            <a:r>
              <a:rPr lang="he-IL" dirty="0" smtClean="0"/>
              <a:t>במילה.</a:t>
            </a:r>
          </a:p>
          <a:p>
            <a:r>
              <a:rPr lang="he-IL" dirty="0" smtClean="0"/>
              <a:t>הברקת המילים - קרא מהר את כל המילים  (זיהוי מהיר).</a:t>
            </a:r>
            <a:endParaRPr lang="en-US" dirty="0" smtClean="0"/>
          </a:p>
          <a:p>
            <a:pPr lvl="0"/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/>
              <a:t>כתיבה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dirty="0"/>
              <a:t>כתיבה וניקוד- כתוב את המילה </a:t>
            </a:r>
            <a:r>
              <a:rPr lang="he-IL" dirty="0" smtClean="0"/>
              <a:t>מהזיכרון, </a:t>
            </a:r>
            <a:r>
              <a:rPr lang="he-IL" dirty="0"/>
              <a:t>הוסף את הניקוד על בסיס שמיעתי</a:t>
            </a:r>
            <a:r>
              <a:rPr lang="he-IL" dirty="0" smtClean="0"/>
              <a:t>.</a:t>
            </a:r>
            <a:endParaRPr lang="en-US" dirty="0" smtClean="0"/>
          </a:p>
          <a:p>
            <a:pPr lvl="0"/>
            <a:r>
              <a:rPr lang="he-IL" dirty="0" smtClean="0"/>
              <a:t>חיבור משפטים- כתוב סיפור</a:t>
            </a:r>
            <a:r>
              <a:rPr lang="he-IL" dirty="0"/>
              <a:t>,</a:t>
            </a:r>
            <a:r>
              <a:rPr lang="he-IL" dirty="0" smtClean="0"/>
              <a:t> קרא אותו, תן כותרת ואייר.</a:t>
            </a:r>
            <a:endParaRPr lang="he-IL" dirty="0"/>
          </a:p>
        </p:txBody>
      </p:sp>
      <p:pic>
        <p:nvPicPr>
          <p:cNvPr id="4" name="Picture 2" descr="https://encrypted-tbn0.gstatic.com/images?q=tbn:ANd9GcRiQibB6ZuQpGI8bhxAchSiMgJ8FKy0upoA89myJzNYsosvoSMc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33056"/>
            <a:ext cx="2095500" cy="2181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385</Words>
  <Application>Microsoft Office PowerPoint</Application>
  <PresentationFormat>‫הצגה על המסך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שני תהליכים מרכזיים בלימוד הקריאה</vt:lpstr>
      <vt:lpstr>תמונת מצב:  (גבעולי, שחם ושילד, 2003)  </vt:lpstr>
      <vt:lpstr> קידום כישורי פענוח באמצעות חקר מילים וכתיבת סיפור-  עקרונות </vt:lpstr>
      <vt:lpstr>הצגת חלקי המילה</vt:lpstr>
      <vt:lpstr>משמעות</vt:lpstr>
      <vt:lpstr>חיזוק תהליכי אנאליזה סינתזה</vt:lpstr>
      <vt:lpstr>מודעות פונולוגית</vt:lpstr>
      <vt:lpstr>רצף אורתוגראפי וזיהוי מהיר</vt:lpstr>
      <vt:lpstr>כתיבה</vt:lpstr>
      <vt:lpstr>תרגלו את הפעולות על המילים הבאות: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הרצאה לעמותה "ידיד לחינוך"</dc:title>
  <dc:creator>user</dc:creator>
  <cp:lastModifiedBy>user</cp:lastModifiedBy>
  <cp:revision>7</cp:revision>
  <dcterms:created xsi:type="dcterms:W3CDTF">2016-03-12T07:43:39Z</dcterms:created>
  <dcterms:modified xsi:type="dcterms:W3CDTF">2016-03-15T07:17:35Z</dcterms:modified>
</cp:coreProperties>
</file>