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63" r:id="rId3"/>
    <p:sldId id="262" r:id="rId4"/>
    <p:sldId id="257" r:id="rId5"/>
    <p:sldId id="266" r:id="rId6"/>
    <p:sldId id="258" r:id="rId7"/>
    <p:sldId id="264" r:id="rId8"/>
    <p:sldId id="259" r:id="rId9"/>
    <p:sldId id="260" r:id="rId10"/>
    <p:sldId id="261"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93457" autoAdjust="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5FC80B2-CC9D-4B9F-B499-07A660F49894}" type="datetimeFigureOut">
              <a:rPr lang="en-IL" smtClean="0"/>
              <a:t>24/01/2023</a:t>
            </a:fld>
            <a:endParaRPr lang="en-IL"/>
          </a:p>
        </p:txBody>
      </p:sp>
      <p:sp>
        <p:nvSpPr>
          <p:cNvPr id="5" name="Footer Placeholder 4"/>
          <p:cNvSpPr>
            <a:spLocks noGrp="1"/>
          </p:cNvSpPr>
          <p:nvPr>
            <p:ph type="ftr" sz="quarter" idx="11"/>
          </p:nvPr>
        </p:nvSpPr>
        <p:spPr>
          <a:xfrm>
            <a:off x="2692397" y="5037663"/>
            <a:ext cx="5214635" cy="279400"/>
          </a:xfrm>
        </p:spPr>
        <p:txBody>
          <a:bodyPr/>
          <a:lstStyle/>
          <a:p>
            <a:endParaRPr lang="en-IL"/>
          </a:p>
        </p:txBody>
      </p:sp>
      <p:sp>
        <p:nvSpPr>
          <p:cNvPr id="6" name="Slide Number Placeholder 5"/>
          <p:cNvSpPr>
            <a:spLocks noGrp="1"/>
          </p:cNvSpPr>
          <p:nvPr>
            <p:ph type="sldNum" sz="quarter" idx="12"/>
          </p:nvPr>
        </p:nvSpPr>
        <p:spPr>
          <a:xfrm>
            <a:off x="8956900" y="5037663"/>
            <a:ext cx="551167" cy="279400"/>
          </a:xfrm>
        </p:spPr>
        <p:txBody>
          <a:bodyPr/>
          <a:lstStyle/>
          <a:p>
            <a:fld id="{0DB4A635-9950-4181-938B-E704E0D8FE02}" type="slidenum">
              <a:rPr lang="en-IL" smtClean="0"/>
              <a:t>‹#›</a:t>
            </a:fld>
            <a:endParaRPr lang="en-I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868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5FC80B2-CC9D-4B9F-B499-07A660F49894}" type="datetimeFigureOut">
              <a:rPr lang="en-IL" smtClean="0"/>
              <a:t>24/01/2023</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0DB4A635-9950-4181-938B-E704E0D8FE02}" type="slidenum">
              <a:rPr lang="en-IL" smtClean="0"/>
              <a:t>‹#›</a:t>
            </a:fld>
            <a:endParaRPr lang="en-IL"/>
          </a:p>
        </p:txBody>
      </p:sp>
    </p:spTree>
    <p:extLst>
      <p:ext uri="{BB962C8B-B14F-4D97-AF65-F5344CB8AC3E}">
        <p14:creationId xmlns:p14="http://schemas.microsoft.com/office/powerpoint/2010/main" val="3664090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5FC80B2-CC9D-4B9F-B499-07A660F49894}" type="datetimeFigureOut">
              <a:rPr lang="en-IL" smtClean="0"/>
              <a:t>24/01/2023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0DB4A635-9950-4181-938B-E704E0D8FE02}" type="slidenum">
              <a:rPr lang="en-IL" smtClean="0"/>
              <a:t>‹#›</a:t>
            </a:fld>
            <a:endParaRPr lang="en-I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189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5FC80B2-CC9D-4B9F-B499-07A660F49894}" type="datetimeFigureOut">
              <a:rPr lang="en-IL" smtClean="0"/>
              <a:t>24/01/2023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0DB4A635-9950-4181-938B-E704E0D8FE02}" type="slidenum">
              <a:rPr lang="en-IL" smtClean="0"/>
              <a:t>‹#›</a:t>
            </a:fld>
            <a:endParaRPr lang="en-I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1713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5FC80B2-CC9D-4B9F-B499-07A660F49894}" type="datetimeFigureOut">
              <a:rPr lang="en-IL" smtClean="0"/>
              <a:t>24/01/2023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0DB4A635-9950-4181-938B-E704E0D8FE02}" type="slidenum">
              <a:rPr lang="en-IL" smtClean="0"/>
              <a:t>‹#›</a:t>
            </a:fld>
            <a:endParaRPr lang="en-IL"/>
          </a:p>
        </p:txBody>
      </p:sp>
    </p:spTree>
    <p:extLst>
      <p:ext uri="{BB962C8B-B14F-4D97-AF65-F5344CB8AC3E}">
        <p14:creationId xmlns:p14="http://schemas.microsoft.com/office/powerpoint/2010/main" val="2876222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5FC80B2-CC9D-4B9F-B499-07A660F49894}" type="datetimeFigureOut">
              <a:rPr lang="en-IL" smtClean="0"/>
              <a:t>24/01/2023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0DB4A635-9950-4181-938B-E704E0D8FE02}" type="slidenum">
              <a:rPr lang="en-IL" smtClean="0"/>
              <a:t>‹#›</a:t>
            </a:fld>
            <a:endParaRPr lang="en-I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5394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5FC80B2-CC9D-4B9F-B499-07A660F49894}" type="datetimeFigureOut">
              <a:rPr lang="en-IL" smtClean="0"/>
              <a:t>24/01/2023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0DB4A635-9950-4181-938B-E704E0D8FE02}" type="slidenum">
              <a:rPr lang="en-IL" smtClean="0"/>
              <a:t>‹#›</a:t>
            </a:fld>
            <a:endParaRPr lang="en-I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6976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5FC80B2-CC9D-4B9F-B499-07A660F49894}" type="datetimeFigureOut">
              <a:rPr lang="en-IL" smtClean="0"/>
              <a:t>24/01/2023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0DB4A635-9950-4181-938B-E704E0D8FE02}" type="slidenum">
              <a:rPr lang="en-IL" smtClean="0"/>
              <a:t>‹#›</a:t>
            </a:fld>
            <a:endParaRPr lang="en-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4851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5FC80B2-CC9D-4B9F-B499-07A660F49894}" type="datetimeFigureOut">
              <a:rPr lang="en-IL" smtClean="0"/>
              <a:t>24/01/2023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0DB4A635-9950-4181-938B-E704E0D8FE02}" type="slidenum">
              <a:rPr lang="en-IL" smtClean="0"/>
              <a:t>‹#›</a:t>
            </a:fld>
            <a:endParaRPr lang="en-I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5FC80B2-CC9D-4B9F-B499-07A660F49894}" type="datetimeFigureOut">
              <a:rPr lang="en-IL" smtClean="0"/>
              <a:t>24/01/2023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0DB4A635-9950-4181-938B-E704E0D8FE02}" type="slidenum">
              <a:rPr lang="en-IL" smtClean="0"/>
              <a:t>‹#›</a:t>
            </a:fld>
            <a:endParaRPr lang="en-IL"/>
          </a:p>
        </p:txBody>
      </p:sp>
    </p:spTree>
    <p:extLst>
      <p:ext uri="{BB962C8B-B14F-4D97-AF65-F5344CB8AC3E}">
        <p14:creationId xmlns:p14="http://schemas.microsoft.com/office/powerpoint/2010/main" val="2883031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5FC80B2-CC9D-4B9F-B499-07A660F49894}" type="datetimeFigureOut">
              <a:rPr lang="en-IL" smtClean="0"/>
              <a:t>24/01/2023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0DB4A635-9950-4181-938B-E704E0D8FE02}" type="slidenum">
              <a:rPr lang="en-IL" smtClean="0"/>
              <a:t>‹#›</a:t>
            </a:fld>
            <a:endParaRPr lang="en-I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4929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E5FC80B2-CC9D-4B9F-B499-07A660F49894}" type="datetimeFigureOut">
              <a:rPr lang="en-IL" smtClean="0"/>
              <a:t>24/01/2023</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0DB4A635-9950-4181-938B-E704E0D8FE02}" type="slidenum">
              <a:rPr lang="en-IL" smtClean="0"/>
              <a:t>‹#›</a:t>
            </a:fld>
            <a:endParaRPr lang="en-IL"/>
          </a:p>
        </p:txBody>
      </p:sp>
    </p:spTree>
    <p:extLst>
      <p:ext uri="{BB962C8B-B14F-4D97-AF65-F5344CB8AC3E}">
        <p14:creationId xmlns:p14="http://schemas.microsoft.com/office/powerpoint/2010/main" val="3385244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E5FC80B2-CC9D-4B9F-B499-07A660F49894}" type="datetimeFigureOut">
              <a:rPr lang="en-IL" smtClean="0"/>
              <a:t>24/01/2023</a:t>
            </a:fld>
            <a:endParaRPr lang="en-IL"/>
          </a:p>
        </p:txBody>
      </p:sp>
      <p:sp>
        <p:nvSpPr>
          <p:cNvPr id="8" name="Footer Placeholder 7"/>
          <p:cNvSpPr>
            <a:spLocks noGrp="1"/>
          </p:cNvSpPr>
          <p:nvPr>
            <p:ph type="ftr" sz="quarter" idx="11"/>
          </p:nvPr>
        </p:nvSpPr>
        <p:spPr/>
        <p:txBody>
          <a:bodyPr/>
          <a:lstStyle/>
          <a:p>
            <a:endParaRPr lang="en-IL"/>
          </a:p>
        </p:txBody>
      </p:sp>
      <p:sp>
        <p:nvSpPr>
          <p:cNvPr id="9" name="Slide Number Placeholder 8"/>
          <p:cNvSpPr>
            <a:spLocks noGrp="1"/>
          </p:cNvSpPr>
          <p:nvPr>
            <p:ph type="sldNum" sz="quarter" idx="12"/>
          </p:nvPr>
        </p:nvSpPr>
        <p:spPr/>
        <p:txBody>
          <a:bodyPr/>
          <a:lstStyle/>
          <a:p>
            <a:fld id="{0DB4A635-9950-4181-938B-E704E0D8FE02}" type="slidenum">
              <a:rPr lang="en-IL" smtClean="0"/>
              <a:t>‹#›</a:t>
            </a:fld>
            <a:endParaRPr lang="en-I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6116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E5FC80B2-CC9D-4B9F-B499-07A660F49894}" type="datetimeFigureOut">
              <a:rPr lang="en-IL" smtClean="0"/>
              <a:t>24/01/2023</a:t>
            </a:fld>
            <a:endParaRPr lang="en-IL"/>
          </a:p>
        </p:txBody>
      </p:sp>
      <p:sp>
        <p:nvSpPr>
          <p:cNvPr id="4" name="Footer Placeholder 3"/>
          <p:cNvSpPr>
            <a:spLocks noGrp="1"/>
          </p:cNvSpPr>
          <p:nvPr>
            <p:ph type="ftr" sz="quarter" idx="11"/>
          </p:nvPr>
        </p:nvSpPr>
        <p:spPr/>
        <p:txBody>
          <a:bodyPr/>
          <a:lstStyle/>
          <a:p>
            <a:endParaRPr lang="en-IL"/>
          </a:p>
        </p:txBody>
      </p:sp>
      <p:sp>
        <p:nvSpPr>
          <p:cNvPr id="5" name="Slide Number Placeholder 4"/>
          <p:cNvSpPr>
            <a:spLocks noGrp="1"/>
          </p:cNvSpPr>
          <p:nvPr>
            <p:ph type="sldNum" sz="quarter" idx="12"/>
          </p:nvPr>
        </p:nvSpPr>
        <p:spPr/>
        <p:txBody>
          <a:bodyPr/>
          <a:lstStyle/>
          <a:p>
            <a:fld id="{0DB4A635-9950-4181-938B-E704E0D8FE02}" type="slidenum">
              <a:rPr lang="en-IL" smtClean="0"/>
              <a:t>‹#›</a:t>
            </a:fld>
            <a:endParaRPr lang="en-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2850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C80B2-CC9D-4B9F-B499-07A660F49894}" type="datetimeFigureOut">
              <a:rPr lang="en-IL" smtClean="0"/>
              <a:t>24/01/2023</a:t>
            </a:fld>
            <a:endParaRPr lang="en-IL"/>
          </a:p>
        </p:txBody>
      </p:sp>
      <p:sp>
        <p:nvSpPr>
          <p:cNvPr id="3" name="Footer Placeholder 2"/>
          <p:cNvSpPr>
            <a:spLocks noGrp="1"/>
          </p:cNvSpPr>
          <p:nvPr>
            <p:ph type="ftr" sz="quarter" idx="11"/>
          </p:nvPr>
        </p:nvSpPr>
        <p:spPr/>
        <p:txBody>
          <a:bodyPr/>
          <a:lstStyle/>
          <a:p>
            <a:endParaRPr lang="en-IL"/>
          </a:p>
        </p:txBody>
      </p:sp>
      <p:sp>
        <p:nvSpPr>
          <p:cNvPr id="4" name="Slide Number Placeholder 3"/>
          <p:cNvSpPr>
            <a:spLocks noGrp="1"/>
          </p:cNvSpPr>
          <p:nvPr>
            <p:ph type="sldNum" sz="quarter" idx="12"/>
          </p:nvPr>
        </p:nvSpPr>
        <p:spPr/>
        <p:txBody>
          <a:bodyPr/>
          <a:lstStyle/>
          <a:p>
            <a:fld id="{0DB4A635-9950-4181-938B-E704E0D8FE02}" type="slidenum">
              <a:rPr lang="en-IL" smtClean="0"/>
              <a:t>‹#›</a:t>
            </a:fld>
            <a:endParaRPr lang="en-IL"/>
          </a:p>
        </p:txBody>
      </p:sp>
    </p:spTree>
    <p:extLst>
      <p:ext uri="{BB962C8B-B14F-4D97-AF65-F5344CB8AC3E}">
        <p14:creationId xmlns:p14="http://schemas.microsoft.com/office/powerpoint/2010/main" val="270922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5FC80B2-CC9D-4B9F-B499-07A660F49894}" type="datetimeFigureOut">
              <a:rPr lang="en-IL" smtClean="0"/>
              <a:t>24/01/2023</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0DB4A635-9950-4181-938B-E704E0D8FE02}" type="slidenum">
              <a:rPr lang="en-IL" smtClean="0"/>
              <a:t>‹#›</a:t>
            </a:fld>
            <a:endParaRPr lang="en-I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4278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e-IL"/>
              <a:t>לחץ כדי לערוך סגנון כותרת של תבנית בסיס</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5FC80B2-CC9D-4B9F-B499-07A660F49894}" type="datetimeFigureOut">
              <a:rPr lang="en-IL" smtClean="0"/>
              <a:t>24/01/2023</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0DB4A635-9950-4181-938B-E704E0D8FE02}" type="slidenum">
              <a:rPr lang="en-IL" smtClean="0"/>
              <a:t>‹#›</a:t>
            </a:fld>
            <a:endParaRPr lang="en-IL"/>
          </a:p>
        </p:txBody>
      </p:sp>
    </p:spTree>
    <p:extLst>
      <p:ext uri="{BB962C8B-B14F-4D97-AF65-F5344CB8AC3E}">
        <p14:creationId xmlns:p14="http://schemas.microsoft.com/office/powerpoint/2010/main" val="83501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5FC80B2-CC9D-4B9F-B499-07A660F49894}" type="datetimeFigureOut">
              <a:rPr lang="en-IL" smtClean="0"/>
              <a:t>24/01/2023</a:t>
            </a:fld>
            <a:endParaRPr lang="en-I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DB4A635-9950-4181-938B-E704E0D8FE02}" type="slidenum">
              <a:rPr lang="en-IL" smtClean="0"/>
              <a:t>‹#›</a:t>
            </a:fld>
            <a:endParaRPr lang="en-IL"/>
          </a:p>
        </p:txBody>
      </p:sp>
    </p:spTree>
    <p:extLst>
      <p:ext uri="{BB962C8B-B14F-4D97-AF65-F5344CB8AC3E}">
        <p14:creationId xmlns:p14="http://schemas.microsoft.com/office/powerpoint/2010/main" val="2189489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D9E30CE-9B6C-32C5-AEAC-B9191123A759}"/>
              </a:ext>
            </a:extLst>
          </p:cNvPr>
          <p:cNvSpPr>
            <a:spLocks noGrp="1"/>
          </p:cNvSpPr>
          <p:nvPr>
            <p:ph type="ctrTitle"/>
          </p:nvPr>
        </p:nvSpPr>
        <p:spPr/>
        <p:txBody>
          <a:bodyPr/>
          <a:lstStyle/>
          <a:p>
            <a:r>
              <a:rPr lang="he-IL" dirty="0" err="1"/>
              <a:t>דיסלקסיה</a:t>
            </a:r>
            <a:endParaRPr lang="en-IL" dirty="0"/>
          </a:p>
        </p:txBody>
      </p:sp>
      <p:sp>
        <p:nvSpPr>
          <p:cNvPr id="3" name="כותרת משנה 2">
            <a:extLst>
              <a:ext uri="{FF2B5EF4-FFF2-40B4-BE49-F238E27FC236}">
                <a16:creationId xmlns:a16="http://schemas.microsoft.com/office/drawing/2014/main" id="{BA4FBAB1-AB64-234F-65FA-20B5B292B92B}"/>
              </a:ext>
            </a:extLst>
          </p:cNvPr>
          <p:cNvSpPr>
            <a:spLocks noGrp="1"/>
          </p:cNvSpPr>
          <p:nvPr>
            <p:ph type="subTitle" idx="1"/>
          </p:nvPr>
        </p:nvSpPr>
        <p:spPr/>
        <p:txBody>
          <a:bodyPr>
            <a:normAutofit fontScale="40000" lnSpcReduction="20000"/>
          </a:bodyPr>
          <a:lstStyle/>
          <a:p>
            <a:r>
              <a:rPr lang="he-IL" sz="4400" dirty="0"/>
              <a:t>קושי לקרוא מילים</a:t>
            </a:r>
          </a:p>
          <a:p>
            <a:r>
              <a:rPr lang="he-IL" sz="7200" dirty="0"/>
              <a:t>סוגי </a:t>
            </a:r>
            <a:r>
              <a:rPr lang="he-IL" sz="7200" dirty="0" err="1"/>
              <a:t>דיסלקסיה</a:t>
            </a:r>
            <a:r>
              <a:rPr lang="he-IL" sz="7200" dirty="0"/>
              <a:t> על פי פרידמן </a:t>
            </a:r>
            <a:r>
              <a:rPr lang="he-IL" sz="7200" dirty="0" err="1"/>
              <a:t>קולטהארט</a:t>
            </a:r>
            <a:r>
              <a:rPr lang="he-IL" sz="7200" dirty="0"/>
              <a:t> 2017</a:t>
            </a:r>
            <a:endParaRPr lang="en-IL" sz="4400" dirty="0"/>
          </a:p>
        </p:txBody>
      </p:sp>
    </p:spTree>
    <p:extLst>
      <p:ext uri="{BB962C8B-B14F-4D97-AF65-F5344CB8AC3E}">
        <p14:creationId xmlns:p14="http://schemas.microsoft.com/office/powerpoint/2010/main" val="2694467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5A3B800F-C31D-9FBD-4E0F-4BE9FB8AC579}"/>
              </a:ext>
            </a:extLst>
          </p:cNvPr>
          <p:cNvSpPr>
            <a:spLocks noGrp="1"/>
          </p:cNvSpPr>
          <p:nvPr>
            <p:ph idx="1"/>
          </p:nvPr>
        </p:nvSpPr>
        <p:spPr>
          <a:xfrm>
            <a:off x="1295401" y="1611087"/>
            <a:ext cx="9601196" cy="4691741"/>
          </a:xfrm>
        </p:spPr>
        <p:txBody>
          <a:bodyPr>
            <a:noAutofit/>
          </a:bodyPr>
          <a:lstStyle/>
          <a:p>
            <a:pPr algn="r" rtl="1"/>
            <a:r>
              <a:rPr lang="he-IL" sz="2800" dirty="0"/>
              <a:t>הקורא מצליח לפענח את המילה אך ההבנה של המילה נגישה יותר מאשר התבנית הפונולוגית בדיבור. מעבד המשמעות שולח מידע מהר יותר מהמעבד הפונולוגי.</a:t>
            </a:r>
          </a:p>
          <a:p>
            <a:pPr algn="r" rtl="1"/>
            <a:r>
              <a:rPr lang="he-IL" sz="2800" dirty="0"/>
              <a:t> ולכן הקורא יקרא את המילה 'סימפטיה' כמילה 'תזמורת'- סימפטיה/ סימפוניה/תזמורת</a:t>
            </a:r>
          </a:p>
          <a:p>
            <a:pPr algn="r" rtl="1"/>
            <a:r>
              <a:rPr lang="he-IL" sz="2800" dirty="0"/>
              <a:t>הקושי הוא לקסיקאלי וגם תת-לקסיקאלי כלומר גם בפענוח לא נכון וגם בגישה לשדה סמנטי לא מתאים.</a:t>
            </a:r>
          </a:p>
          <a:p>
            <a:pPr algn="r" rtl="1"/>
            <a:r>
              <a:rPr lang="he-IL" sz="2800" dirty="0"/>
              <a:t>קוראים עם </a:t>
            </a:r>
            <a:r>
              <a:rPr lang="he-IL" sz="2800" dirty="0" err="1"/>
              <a:t>דיסלקסיית</a:t>
            </a:r>
            <a:r>
              <a:rPr lang="he-IL" sz="2800" dirty="0"/>
              <a:t> עומק יתקשו בקריאת מילים מופשטות ויתקשו בקריאת מילות קישור.</a:t>
            </a:r>
          </a:p>
        </p:txBody>
      </p:sp>
      <p:sp>
        <p:nvSpPr>
          <p:cNvPr id="5" name="כותרת 4">
            <a:extLst>
              <a:ext uri="{FF2B5EF4-FFF2-40B4-BE49-F238E27FC236}">
                <a16:creationId xmlns:a16="http://schemas.microsoft.com/office/drawing/2014/main" id="{98539392-9C94-EB69-E04E-19C2B82B7065}"/>
              </a:ext>
            </a:extLst>
          </p:cNvPr>
          <p:cNvSpPr>
            <a:spLocks noGrp="1"/>
          </p:cNvSpPr>
          <p:nvPr>
            <p:ph type="title"/>
          </p:nvPr>
        </p:nvSpPr>
        <p:spPr>
          <a:xfrm>
            <a:off x="1730828" y="982133"/>
            <a:ext cx="9165769" cy="628954"/>
          </a:xfrm>
        </p:spPr>
        <p:txBody>
          <a:bodyPr>
            <a:normAutofit fontScale="90000"/>
          </a:bodyPr>
          <a:lstStyle/>
          <a:p>
            <a:r>
              <a:rPr lang="he-IL" dirty="0" err="1"/>
              <a:t>דיסלקסיית</a:t>
            </a:r>
            <a:r>
              <a:rPr lang="he-IL" dirty="0"/>
              <a:t> עומק</a:t>
            </a:r>
            <a:endParaRPr lang="en-IL" dirty="0"/>
          </a:p>
        </p:txBody>
      </p:sp>
    </p:spTree>
    <p:extLst>
      <p:ext uri="{BB962C8B-B14F-4D97-AF65-F5344CB8AC3E}">
        <p14:creationId xmlns:p14="http://schemas.microsoft.com/office/powerpoint/2010/main" val="3957107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EB2E833-23A0-6036-4462-F5E594DB3A09}"/>
              </a:ext>
            </a:extLst>
          </p:cNvPr>
          <p:cNvSpPr>
            <a:spLocks noGrp="1"/>
          </p:cNvSpPr>
          <p:nvPr>
            <p:ph type="title"/>
          </p:nvPr>
        </p:nvSpPr>
        <p:spPr/>
        <p:txBody>
          <a:bodyPr/>
          <a:lstStyle/>
          <a:p>
            <a:r>
              <a:rPr lang="he-IL" dirty="0" err="1"/>
              <a:t>דיסלקסיה</a:t>
            </a:r>
            <a:r>
              <a:rPr lang="he-IL" dirty="0"/>
              <a:t> של הגישה למשמעות</a:t>
            </a:r>
            <a:endParaRPr lang="en-IL" dirty="0"/>
          </a:p>
        </p:txBody>
      </p:sp>
      <p:sp>
        <p:nvSpPr>
          <p:cNvPr id="3" name="מציין מיקום תוכן 2">
            <a:extLst>
              <a:ext uri="{FF2B5EF4-FFF2-40B4-BE49-F238E27FC236}">
                <a16:creationId xmlns:a16="http://schemas.microsoft.com/office/drawing/2014/main" id="{696DF763-3228-5E78-8CDA-0AA47ACE9E45}"/>
              </a:ext>
            </a:extLst>
          </p:cNvPr>
          <p:cNvSpPr>
            <a:spLocks noGrp="1"/>
          </p:cNvSpPr>
          <p:nvPr>
            <p:ph idx="1"/>
          </p:nvPr>
        </p:nvSpPr>
        <p:spPr/>
        <p:txBody>
          <a:bodyPr>
            <a:normAutofit/>
          </a:bodyPr>
          <a:lstStyle/>
          <a:p>
            <a:pPr algn="r" rtl="1"/>
            <a:r>
              <a:rPr lang="he-IL" sz="3200" b="0" i="0" u="none" strike="noStrike" baseline="0" dirty="0">
                <a:latin typeface="FrankRuehl" panose="020E0503060101010101" pitchFamily="34" charset="-79"/>
                <a:cs typeface="FrankRuehl" panose="020E0503060101010101" pitchFamily="34" charset="-79"/>
              </a:rPr>
              <a:t>קריאה מדויקת של קוד אלפביתי , פענוח מילים נכון, אך ללא הבנה של המילים, קריאה איטית מאוד. ליקוי זה אינו משפיע על קריאה קולית של מילים בודדות או מילות תפל, ואינו משפיע על הפקת מילים או על הבנתן משמיעה. אך הוא כן משפיע על הבנת מילים כתובות. אם הקורא אינו מבין את המילים שהוא קורא, הדבר עלול לגרום גם לכך שהוא יקרא משפטים בהנגנה לא נכונה.</a:t>
            </a:r>
            <a:endParaRPr lang="en-IL" sz="3200" dirty="0"/>
          </a:p>
        </p:txBody>
      </p:sp>
    </p:spTree>
    <p:extLst>
      <p:ext uri="{BB962C8B-B14F-4D97-AF65-F5344CB8AC3E}">
        <p14:creationId xmlns:p14="http://schemas.microsoft.com/office/powerpoint/2010/main" val="2906238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CB6654F-BB04-005E-7C45-B24CE7F42E2E}"/>
              </a:ext>
            </a:extLst>
          </p:cNvPr>
          <p:cNvSpPr>
            <a:spLocks noGrp="1"/>
          </p:cNvSpPr>
          <p:nvPr>
            <p:ph type="title"/>
          </p:nvPr>
        </p:nvSpPr>
        <p:spPr>
          <a:xfrm>
            <a:off x="2035628" y="982132"/>
            <a:ext cx="8860969" cy="585411"/>
          </a:xfrm>
        </p:spPr>
        <p:txBody>
          <a:bodyPr>
            <a:normAutofit fontScale="90000"/>
          </a:bodyPr>
          <a:lstStyle/>
          <a:p>
            <a:r>
              <a:rPr lang="he-IL" dirty="0"/>
              <a:t>קוראים מיומנים</a:t>
            </a:r>
            <a:endParaRPr lang="en-IL" dirty="0"/>
          </a:p>
        </p:txBody>
      </p:sp>
      <p:sp>
        <p:nvSpPr>
          <p:cNvPr id="3" name="מציין מיקום תוכן 2">
            <a:extLst>
              <a:ext uri="{FF2B5EF4-FFF2-40B4-BE49-F238E27FC236}">
                <a16:creationId xmlns:a16="http://schemas.microsoft.com/office/drawing/2014/main" id="{87E1F607-EF93-918F-65CD-F91B2F9BA903}"/>
              </a:ext>
            </a:extLst>
          </p:cNvPr>
          <p:cNvSpPr>
            <a:spLocks noGrp="1"/>
          </p:cNvSpPr>
          <p:nvPr>
            <p:ph idx="1"/>
          </p:nvPr>
        </p:nvSpPr>
        <p:spPr>
          <a:xfrm>
            <a:off x="1295401" y="1567543"/>
            <a:ext cx="9601196" cy="4659086"/>
          </a:xfrm>
        </p:spPr>
        <p:txBody>
          <a:bodyPr>
            <a:noAutofit/>
          </a:bodyPr>
          <a:lstStyle/>
          <a:p>
            <a:pPr algn="r" rtl="1"/>
            <a:r>
              <a:rPr lang="he-IL" sz="3200" b="0" i="0" u="none" strike="noStrike" baseline="0" dirty="0">
                <a:latin typeface="FrankRuehl" panose="020E0503060101010101" pitchFamily="34" charset="-79"/>
                <a:cs typeface="FrankRuehl" panose="020E0503060101010101" pitchFamily="34" charset="-79"/>
              </a:rPr>
              <a:t>קוראים מיומנים קוראים דרך כל המסלולים: קריאה קולית מתרחשת דרך המסלול הלקסיקאלי והתת-לקסיקאלי. </a:t>
            </a:r>
          </a:p>
          <a:p>
            <a:pPr algn="r" rtl="1"/>
            <a:r>
              <a:rPr lang="he-IL" sz="3200" b="0" i="0" u="none" strike="noStrike" baseline="0" dirty="0">
                <a:latin typeface="FrankRuehl" panose="020E0503060101010101" pitchFamily="34" charset="-79"/>
                <a:cs typeface="FrankRuehl" panose="020E0503060101010101" pitchFamily="34" charset="-79"/>
              </a:rPr>
              <a:t>הבנה מתרחשת באמצעות גישה למערכת הקונספטואלית-סמנטית בענף הסמנטי של המסלול</a:t>
            </a:r>
          </a:p>
          <a:p>
            <a:pPr algn="r" rtl="1"/>
            <a:r>
              <a:rPr lang="he-IL" sz="3200" b="0" i="0" u="none" strike="noStrike" baseline="0" dirty="0">
                <a:latin typeface="FrankRuehl" panose="020E0503060101010101" pitchFamily="34" charset="-79"/>
                <a:cs typeface="FrankRuehl" panose="020E0503060101010101" pitchFamily="34" charset="-79"/>
              </a:rPr>
              <a:t> אם מילת המטרה היא מילה קיימת ומוכרת, קריאתה בקול תהיה מהירה יותר דרך המסלול הלקסיקאלי </a:t>
            </a:r>
          </a:p>
          <a:p>
            <a:pPr algn="r" rtl="1"/>
            <a:r>
              <a:rPr lang="he-IL" sz="3200" dirty="0">
                <a:latin typeface="FrankRuehl" panose="020E0503060101010101" pitchFamily="34" charset="-79"/>
                <a:cs typeface="FrankRuehl" panose="020E0503060101010101" pitchFamily="34" charset="-79"/>
              </a:rPr>
              <a:t>אם המילה לא מוכרת היא תעבור דרך מסלול </a:t>
            </a:r>
            <a:r>
              <a:rPr lang="he-IL" sz="3200" b="0" i="0" u="none" strike="noStrike" baseline="0" dirty="0">
                <a:latin typeface="FrankRuehl" panose="020E0503060101010101" pitchFamily="34" charset="-79"/>
                <a:cs typeface="FrankRuehl" panose="020E0503060101010101" pitchFamily="34" charset="-79"/>
              </a:rPr>
              <a:t>תת-לקסיקאלי- המרה של </a:t>
            </a:r>
            <a:r>
              <a:rPr lang="he-IL" sz="3200" b="0" i="0" u="none" strike="noStrike" baseline="0" dirty="0" err="1">
                <a:latin typeface="FrankRuehl" panose="020E0503060101010101" pitchFamily="34" charset="-79"/>
                <a:cs typeface="FrankRuehl" panose="020E0503060101010101" pitchFamily="34" charset="-79"/>
              </a:rPr>
              <a:t>גרפמה</a:t>
            </a:r>
            <a:r>
              <a:rPr lang="he-IL" sz="3200" b="0" i="0" u="none" strike="noStrike" baseline="0" dirty="0">
                <a:latin typeface="FrankRuehl" panose="020E0503060101010101" pitchFamily="34" charset="-79"/>
                <a:cs typeface="FrankRuehl" panose="020E0503060101010101" pitchFamily="34" charset="-79"/>
              </a:rPr>
              <a:t> לפונמה וצירוף כל ההגייה למילה עד לזיהוי בלקסיקון.</a:t>
            </a:r>
            <a:endParaRPr lang="en-IL" sz="3200" dirty="0"/>
          </a:p>
        </p:txBody>
      </p:sp>
    </p:spTree>
    <p:extLst>
      <p:ext uri="{BB962C8B-B14F-4D97-AF65-F5344CB8AC3E}">
        <p14:creationId xmlns:p14="http://schemas.microsoft.com/office/powerpoint/2010/main" val="3379170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FF205DD-A19C-98D2-B1F7-50946D386A36}"/>
              </a:ext>
            </a:extLst>
          </p:cNvPr>
          <p:cNvSpPr>
            <a:spLocks noGrp="1"/>
          </p:cNvSpPr>
          <p:nvPr>
            <p:ph type="title"/>
          </p:nvPr>
        </p:nvSpPr>
        <p:spPr/>
        <p:txBody>
          <a:bodyPr/>
          <a:lstStyle/>
          <a:p>
            <a:r>
              <a:rPr lang="he-IL" dirty="0" err="1"/>
              <a:t>דיסלקסיה</a:t>
            </a:r>
            <a:r>
              <a:rPr lang="he-IL" dirty="0"/>
              <a:t> נרכשת או התפתחותית</a:t>
            </a:r>
            <a:endParaRPr lang="en-IL" dirty="0"/>
          </a:p>
        </p:txBody>
      </p:sp>
      <p:sp>
        <p:nvSpPr>
          <p:cNvPr id="3" name="מציין מיקום תוכן 2">
            <a:extLst>
              <a:ext uri="{FF2B5EF4-FFF2-40B4-BE49-F238E27FC236}">
                <a16:creationId xmlns:a16="http://schemas.microsoft.com/office/drawing/2014/main" id="{78CE3522-4D51-8A98-D3A3-69841CF254B1}"/>
              </a:ext>
            </a:extLst>
          </p:cNvPr>
          <p:cNvSpPr>
            <a:spLocks noGrp="1"/>
          </p:cNvSpPr>
          <p:nvPr>
            <p:ph idx="1"/>
          </p:nvPr>
        </p:nvSpPr>
        <p:spPr/>
        <p:txBody>
          <a:bodyPr/>
          <a:lstStyle/>
          <a:p>
            <a:pPr algn="r" rtl="1"/>
            <a:r>
              <a:rPr lang="he-IL" dirty="0" err="1"/>
              <a:t>דיסלקסיה</a:t>
            </a:r>
            <a:r>
              <a:rPr lang="he-IL" dirty="0"/>
              <a:t> נרכשת- בעקבות פגיעה מוחית (תאונה או אירוע מוחי)</a:t>
            </a:r>
          </a:p>
          <a:p>
            <a:pPr algn="r" rtl="1"/>
            <a:endParaRPr lang="he-IL" dirty="0"/>
          </a:p>
          <a:p>
            <a:pPr algn="r" rtl="1"/>
            <a:r>
              <a:rPr lang="he-IL" dirty="0" err="1"/>
              <a:t>דיסלקסיה</a:t>
            </a:r>
            <a:r>
              <a:rPr lang="he-IL" dirty="0"/>
              <a:t> התפתחותית מולדת וגנטית</a:t>
            </a:r>
          </a:p>
          <a:p>
            <a:pPr algn="r" rtl="1"/>
            <a:endParaRPr lang="he-IL" dirty="0"/>
          </a:p>
          <a:p>
            <a:pPr algn="r" rtl="1"/>
            <a:r>
              <a:rPr lang="he-IL" dirty="0"/>
              <a:t>החוקר ג'ון מרשל הראה שאותן תופעות התגלו </a:t>
            </a:r>
            <a:r>
              <a:rPr lang="he-IL" dirty="0" err="1"/>
              <a:t>בדיסלקסיה</a:t>
            </a:r>
            <a:r>
              <a:rPr lang="he-IL" dirty="0"/>
              <a:t> נרכשת </a:t>
            </a:r>
            <a:r>
              <a:rPr lang="he-IL" dirty="0" err="1"/>
              <a:t>ודיסלקסיה</a:t>
            </a:r>
            <a:r>
              <a:rPr lang="he-IL" dirty="0"/>
              <a:t> התפתחותית.</a:t>
            </a:r>
            <a:endParaRPr lang="en-IL" dirty="0"/>
          </a:p>
        </p:txBody>
      </p:sp>
    </p:spTree>
    <p:extLst>
      <p:ext uri="{BB962C8B-B14F-4D97-AF65-F5344CB8AC3E}">
        <p14:creationId xmlns:p14="http://schemas.microsoft.com/office/powerpoint/2010/main" val="1248972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8770AD3-35EC-832E-2A1E-17288187DEA8}"/>
              </a:ext>
            </a:extLst>
          </p:cNvPr>
          <p:cNvSpPr>
            <a:spLocks noGrp="1"/>
          </p:cNvSpPr>
          <p:nvPr>
            <p:ph type="title"/>
          </p:nvPr>
        </p:nvSpPr>
        <p:spPr/>
        <p:txBody>
          <a:bodyPr>
            <a:normAutofit/>
          </a:bodyPr>
          <a:lstStyle/>
          <a:p>
            <a:r>
              <a:rPr lang="he-IL" sz="4400" dirty="0" err="1"/>
              <a:t>דיסלקסיה</a:t>
            </a:r>
            <a:r>
              <a:rPr lang="he-IL" sz="4400" dirty="0"/>
              <a:t> פונולוגית</a:t>
            </a:r>
            <a:endParaRPr lang="en-IL" dirty="0"/>
          </a:p>
        </p:txBody>
      </p:sp>
      <p:sp>
        <p:nvSpPr>
          <p:cNvPr id="3" name="מציין מיקום תוכן 2">
            <a:extLst>
              <a:ext uri="{FF2B5EF4-FFF2-40B4-BE49-F238E27FC236}">
                <a16:creationId xmlns:a16="http://schemas.microsoft.com/office/drawing/2014/main" id="{56B88ED8-4A46-699F-9F49-773E44FEAA17}"/>
              </a:ext>
            </a:extLst>
          </p:cNvPr>
          <p:cNvSpPr>
            <a:spLocks noGrp="1"/>
          </p:cNvSpPr>
          <p:nvPr>
            <p:ph idx="1"/>
          </p:nvPr>
        </p:nvSpPr>
        <p:spPr>
          <a:xfrm>
            <a:off x="1295401" y="2556932"/>
            <a:ext cx="9601196" cy="3508588"/>
          </a:xfrm>
        </p:spPr>
        <p:txBody>
          <a:bodyPr>
            <a:normAutofit/>
          </a:bodyPr>
          <a:lstStyle/>
          <a:p>
            <a:pPr algn="r" rtl="1"/>
            <a:r>
              <a:rPr lang="he-IL" sz="3600" dirty="0"/>
              <a:t>קושי לקרוא בקול רצפי אותיות לכדי מילה. בד"כ ילמדו לקרוא בסביבות כיתה ב-ג, </a:t>
            </a:r>
            <a:r>
              <a:rPr lang="he-IL" sz="3600" b="0" i="0" u="none" strike="noStrike" baseline="0" dirty="0">
                <a:latin typeface="FrankRuehl" panose="020E0503060101010101" pitchFamily="34" charset="-79"/>
                <a:cs typeface="FrankRuehl" panose="020E0503060101010101" pitchFamily="34" charset="-79"/>
              </a:rPr>
              <a:t>והקריאה נעשית דרך המסלול הלקסיקאלי. המאפיין המרכזי והמגדיר של </a:t>
            </a:r>
            <a:r>
              <a:rPr lang="he-IL" sz="3600" b="0" i="0" u="none" strike="noStrike" baseline="0" dirty="0" err="1">
                <a:latin typeface="FrankRuehl" panose="020E0503060101010101" pitchFamily="34" charset="-79"/>
                <a:cs typeface="FrankRuehl" panose="020E0503060101010101" pitchFamily="34" charset="-79"/>
              </a:rPr>
              <a:t>דיסלקסיה</a:t>
            </a:r>
            <a:r>
              <a:rPr lang="he-IL" sz="3600" b="0" i="0" u="none" strike="noStrike" baseline="0" dirty="0">
                <a:latin typeface="FrankRuehl" panose="020E0503060101010101" pitchFamily="34" charset="-79"/>
                <a:cs typeface="FrankRuehl" panose="020E0503060101010101" pitchFamily="34" charset="-79"/>
              </a:rPr>
              <a:t> פונולוגית הוא קושי בקריאת מילות תפל, לצד קריאה תקינה של מילים המאוחסנות בלקסיקון הקלט האורתוגרפי. </a:t>
            </a:r>
            <a:endParaRPr lang="he-IL" sz="2800" b="0" i="0" u="none" strike="noStrike" baseline="0" dirty="0">
              <a:latin typeface="FrankRuehl" panose="020E0503060101010101" pitchFamily="34" charset="-79"/>
              <a:cs typeface="FrankRuehl" panose="020E0503060101010101" pitchFamily="34" charset="-79"/>
            </a:endParaRPr>
          </a:p>
          <a:p>
            <a:pPr algn="r" rtl="1"/>
            <a:endParaRPr lang="he-IL" dirty="0"/>
          </a:p>
        </p:txBody>
      </p:sp>
    </p:spTree>
    <p:extLst>
      <p:ext uri="{BB962C8B-B14F-4D97-AF65-F5344CB8AC3E}">
        <p14:creationId xmlns:p14="http://schemas.microsoft.com/office/powerpoint/2010/main" val="420089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9A3E7C2-95D3-EA08-4718-6D32D40FA57F}"/>
              </a:ext>
            </a:extLst>
          </p:cNvPr>
          <p:cNvSpPr>
            <a:spLocks noGrp="1"/>
          </p:cNvSpPr>
          <p:nvPr>
            <p:ph type="title"/>
          </p:nvPr>
        </p:nvSpPr>
        <p:spPr/>
        <p:txBody>
          <a:bodyPr/>
          <a:lstStyle/>
          <a:p>
            <a:r>
              <a:rPr lang="he-IL" dirty="0" err="1"/>
              <a:t>דיסלקסיה</a:t>
            </a:r>
            <a:r>
              <a:rPr lang="he-IL" dirty="0"/>
              <a:t> פונולוגית</a:t>
            </a:r>
            <a:endParaRPr lang="en-IL" dirty="0"/>
          </a:p>
        </p:txBody>
      </p:sp>
      <p:sp>
        <p:nvSpPr>
          <p:cNvPr id="3" name="מציין מיקום תוכן 2">
            <a:extLst>
              <a:ext uri="{FF2B5EF4-FFF2-40B4-BE49-F238E27FC236}">
                <a16:creationId xmlns:a16="http://schemas.microsoft.com/office/drawing/2014/main" id="{F463CE64-2849-DAC7-0565-C6697E6A47AF}"/>
              </a:ext>
            </a:extLst>
          </p:cNvPr>
          <p:cNvSpPr>
            <a:spLocks noGrp="1"/>
          </p:cNvSpPr>
          <p:nvPr>
            <p:ph idx="1"/>
          </p:nvPr>
        </p:nvSpPr>
        <p:spPr/>
        <p:txBody>
          <a:bodyPr/>
          <a:lstStyle/>
          <a:p>
            <a:pPr algn="r" rtl="1"/>
            <a:r>
              <a:rPr lang="he-IL" sz="2800" dirty="0"/>
              <a:t>הלקסיקון שולח מידע אחר- תבנית פונולוגית של המילה המרכז התת-לקסיקאלי שולח מידע אחר- הפרדת המילה לצלילים. הקושי לתאם בין שניהם ולפענח מילה חדשה.</a:t>
            </a:r>
          </a:p>
          <a:p>
            <a:pPr algn="r" rtl="1"/>
            <a:r>
              <a:rPr lang="he-IL" sz="2800" b="0" i="0" u="none" strike="noStrike" baseline="0" dirty="0">
                <a:latin typeface="FrankRuehl" panose="020E0503060101010101" pitchFamily="34" charset="-79"/>
                <a:cs typeface="FrankRuehl" panose="020E0503060101010101" pitchFamily="34" charset="-79"/>
              </a:rPr>
              <a:t>אנשים עם </a:t>
            </a:r>
            <a:r>
              <a:rPr lang="he-IL" sz="2800" b="0" i="0" u="none" strike="noStrike" baseline="0" dirty="0" err="1">
                <a:latin typeface="FrankRuehl" panose="020E0503060101010101" pitchFamily="34" charset="-79"/>
                <a:cs typeface="FrankRuehl" panose="020E0503060101010101" pitchFamily="34" charset="-79"/>
              </a:rPr>
              <a:t>דיסלקסיה</a:t>
            </a:r>
            <a:r>
              <a:rPr lang="he-IL" sz="2800" b="0" i="0" u="none" strike="noStrike" baseline="0" dirty="0">
                <a:latin typeface="FrankRuehl" panose="020E0503060101010101" pitchFamily="34" charset="-79"/>
                <a:cs typeface="FrankRuehl" panose="020E0503060101010101" pitchFamily="34" charset="-79"/>
              </a:rPr>
              <a:t> פונולוגית אינם מסוגלים לקרוא מילים חדשות, רק מילים שנמצאות כבר בלקסיקון</a:t>
            </a:r>
          </a:p>
          <a:p>
            <a:pPr algn="r" rtl="1"/>
            <a:r>
              <a:rPr lang="he-IL" sz="2800" dirty="0"/>
              <a:t>המיקוד בטיפול יהיה באמצעות עבודה ממוקדת במודעות הפונולוגית.</a:t>
            </a:r>
          </a:p>
          <a:p>
            <a:endParaRPr lang="en-IL" dirty="0"/>
          </a:p>
        </p:txBody>
      </p:sp>
    </p:spTree>
    <p:extLst>
      <p:ext uri="{BB962C8B-B14F-4D97-AF65-F5344CB8AC3E}">
        <p14:creationId xmlns:p14="http://schemas.microsoft.com/office/powerpoint/2010/main" val="1580821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7A2D5547-ACE5-699D-49A6-2A94ACF10D1B}"/>
              </a:ext>
            </a:extLst>
          </p:cNvPr>
          <p:cNvSpPr>
            <a:spLocks noGrp="1"/>
          </p:cNvSpPr>
          <p:nvPr>
            <p:ph type="title"/>
          </p:nvPr>
        </p:nvSpPr>
        <p:spPr>
          <a:xfrm>
            <a:off x="1045029" y="796374"/>
            <a:ext cx="10342550" cy="760283"/>
          </a:xfrm>
        </p:spPr>
        <p:txBody>
          <a:bodyPr>
            <a:normAutofit fontScale="90000"/>
          </a:bodyPr>
          <a:lstStyle/>
          <a:p>
            <a:r>
              <a:rPr lang="he-IL" dirty="0" err="1">
                <a:solidFill>
                  <a:srgbClr val="FFFFFF"/>
                </a:solidFill>
              </a:rPr>
              <a:t>דיסלקסיית</a:t>
            </a:r>
            <a:r>
              <a:rPr lang="he-IL" dirty="0">
                <a:solidFill>
                  <a:srgbClr val="FFFFFF"/>
                </a:solidFill>
              </a:rPr>
              <a:t> מיקום אותיות/ </a:t>
            </a:r>
            <a:r>
              <a:rPr lang="he-IL" dirty="0" err="1">
                <a:solidFill>
                  <a:srgbClr val="FFFFFF"/>
                </a:solidFill>
              </a:rPr>
              <a:t>דיסלקסיה</a:t>
            </a:r>
            <a:r>
              <a:rPr lang="he-IL" dirty="0">
                <a:solidFill>
                  <a:srgbClr val="FFFFFF"/>
                </a:solidFill>
              </a:rPr>
              <a:t> </a:t>
            </a:r>
            <a:r>
              <a:rPr lang="he-IL" dirty="0" err="1">
                <a:solidFill>
                  <a:srgbClr val="FFFFFF"/>
                </a:solidFill>
              </a:rPr>
              <a:t>קישבית</a:t>
            </a:r>
            <a:endParaRPr lang="en-IL" dirty="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8C58230B-0AE7-2C6B-EC25-9D7B25CDC7E7}"/>
              </a:ext>
            </a:extLst>
          </p:cNvPr>
          <p:cNvSpPr>
            <a:spLocks noGrp="1"/>
          </p:cNvSpPr>
          <p:nvPr>
            <p:ph idx="1"/>
          </p:nvPr>
        </p:nvSpPr>
        <p:spPr>
          <a:xfrm>
            <a:off x="1295401" y="2285999"/>
            <a:ext cx="9601196" cy="5312229"/>
          </a:xfrm>
        </p:spPr>
        <p:txBody>
          <a:bodyPr>
            <a:noAutofit/>
          </a:bodyPr>
          <a:lstStyle/>
          <a:p>
            <a:pPr algn="r" rtl="1">
              <a:lnSpc>
                <a:spcPct val="90000"/>
              </a:lnSpc>
            </a:pPr>
            <a:r>
              <a:rPr lang="he-IL" sz="2800" dirty="0"/>
              <a:t>שינוי מיקום האות במילה/ שיכול אותיות- התופעה מתרחשת יותר כשאפשר ליצור מילה נוספת משענת/ מעשנת  (מילה נדידה)</a:t>
            </a:r>
          </a:p>
          <a:p>
            <a:pPr marL="0" indent="0" algn="r" rtl="1">
              <a:lnSpc>
                <a:spcPct val="90000"/>
              </a:lnSpc>
              <a:buNone/>
            </a:pPr>
            <a:r>
              <a:rPr lang="he-IL" sz="2800" dirty="0"/>
              <a:t>  השינוי של המיקום בד"כ באמצע המילה. הנדידה תלויה בשכיחות: סביר יותר שהמילה טפלון תהפוך לטלפון מאשר טלפון שתהפוך לטפלון.</a:t>
            </a:r>
          </a:p>
          <a:p>
            <a:pPr marL="0" indent="0" algn="r" rtl="1">
              <a:lnSpc>
                <a:spcPct val="90000"/>
              </a:lnSpc>
              <a:buNone/>
            </a:pPr>
            <a:r>
              <a:rPr lang="he-IL" sz="2800" dirty="0"/>
              <a:t> לפעמים יש נדידה של אותיות מהשורה שמעל מילת המטרה.</a:t>
            </a:r>
          </a:p>
          <a:p>
            <a:pPr algn="r" rtl="1">
              <a:lnSpc>
                <a:spcPct val="90000"/>
              </a:lnSpc>
            </a:pPr>
            <a:r>
              <a:rPr lang="he-IL" sz="2800" b="0" i="0" u="none" strike="noStrike" baseline="0" dirty="0">
                <a:latin typeface="FrankRuehl" panose="020E0503060101010101" pitchFamily="34" charset="-79"/>
                <a:cs typeface="FrankRuehl" panose="020E0503060101010101" pitchFamily="34" charset="-79"/>
              </a:rPr>
              <a:t>נדידת אותיות בין מילים יכולה להתרחש הוריזונטלית או ורטיקלית, כלומר, אותיות יכולות לנדוד ממילים שנמצאות מימין או משמאל, מעל או מתחת למילת המטרה.</a:t>
            </a:r>
            <a:endParaRPr lang="en-IL" sz="2800" dirty="0"/>
          </a:p>
          <a:p>
            <a:pPr algn="r" rtl="1">
              <a:lnSpc>
                <a:spcPct val="90000"/>
              </a:lnSpc>
            </a:pPr>
            <a:r>
              <a:rPr lang="he-IL" sz="2800" dirty="0"/>
              <a:t>קיימת גם תופעה של השמטות</a:t>
            </a:r>
          </a:p>
          <a:p>
            <a:pPr algn="r" rtl="1">
              <a:lnSpc>
                <a:spcPct val="90000"/>
              </a:lnSpc>
            </a:pPr>
            <a:r>
              <a:rPr lang="he-IL" sz="2800" dirty="0"/>
              <a:t>הפגיעה היא בזיכרון האורתוגראפי שלא מצליח לשמור את סדר האותיות במילה.</a:t>
            </a:r>
          </a:p>
        </p:txBody>
      </p:sp>
    </p:spTree>
    <p:extLst>
      <p:ext uri="{BB962C8B-B14F-4D97-AF65-F5344CB8AC3E}">
        <p14:creationId xmlns:p14="http://schemas.microsoft.com/office/powerpoint/2010/main" val="1887319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2E13E75E-2AC8-5B09-C1F9-83A263E13511}"/>
              </a:ext>
            </a:extLst>
          </p:cNvPr>
          <p:cNvSpPr>
            <a:spLocks noGrp="1"/>
          </p:cNvSpPr>
          <p:nvPr>
            <p:ph type="title"/>
          </p:nvPr>
        </p:nvSpPr>
        <p:spPr>
          <a:xfrm>
            <a:off x="804421" y="796374"/>
            <a:ext cx="10583158" cy="880027"/>
          </a:xfrm>
        </p:spPr>
        <p:txBody>
          <a:bodyPr>
            <a:normAutofit/>
          </a:bodyPr>
          <a:lstStyle/>
          <a:p>
            <a:r>
              <a:rPr lang="he-IL">
                <a:solidFill>
                  <a:srgbClr val="FFFFFF"/>
                </a:solidFill>
              </a:rPr>
              <a:t>המשך דיסלקסיית מיקום אותיות/ קשבית</a:t>
            </a:r>
            <a:endParaRPr lang="en-IL">
              <a:solidFill>
                <a:srgbClr val="FFFFFF"/>
              </a:solidFill>
            </a:endParaRPr>
          </a:p>
        </p:txBody>
      </p:sp>
      <p:sp>
        <p:nvSpPr>
          <p:cNvPr id="17"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8334C745-5377-DF6D-FF6F-841F03B65315}"/>
              </a:ext>
            </a:extLst>
          </p:cNvPr>
          <p:cNvSpPr>
            <a:spLocks noGrp="1"/>
          </p:cNvSpPr>
          <p:nvPr>
            <p:ph idx="1"/>
          </p:nvPr>
        </p:nvSpPr>
        <p:spPr>
          <a:xfrm>
            <a:off x="1295401" y="2612256"/>
            <a:ext cx="9601196" cy="3263612"/>
          </a:xfrm>
        </p:spPr>
        <p:txBody>
          <a:bodyPr>
            <a:normAutofit/>
          </a:bodyPr>
          <a:lstStyle/>
          <a:p>
            <a:pPr algn="r" rtl="1"/>
            <a:r>
              <a:rPr lang="he-IL" dirty="0"/>
              <a:t>אם המילה היא היחידה בסדר האותיות שלה היא נקראת לא נדידה- המילה שולחן היא היחידה שמתחילה בשין ומסתיימת בנון ובאמצעה חית וו ולמד. לא סביר שתיקרא "שחולן" מפני שאין מילה כזאת והלקסיקון לא ישלוף אותה.</a:t>
            </a:r>
          </a:p>
          <a:p>
            <a:pPr algn="r" rtl="1"/>
            <a:r>
              <a:rPr lang="he-IL" dirty="0"/>
              <a:t>הטיפול הנדרש הוא באמצעות אצבע עוקבת, חלון קריאה, סרגל קריאה או הפרדת המילים בקו. נמצא כי אלו כלים שמסייעים להפחתת טעויות באופן ניכר.</a:t>
            </a:r>
          </a:p>
          <a:p>
            <a:pPr algn="r" rtl="1"/>
            <a:r>
              <a:rPr lang="he-IL" dirty="0"/>
              <a:t>זו אינה זהה להפרעת קשב, יש ילדים ללא הפרעת קשב שלוקים </a:t>
            </a:r>
            <a:r>
              <a:rPr lang="he-IL" dirty="0" err="1"/>
              <a:t>בדיסלקסיה</a:t>
            </a:r>
            <a:r>
              <a:rPr lang="he-IL" dirty="0"/>
              <a:t> </a:t>
            </a:r>
            <a:r>
              <a:rPr lang="he-IL" dirty="0" err="1"/>
              <a:t>קישבית</a:t>
            </a:r>
            <a:r>
              <a:rPr lang="he-IL" dirty="0"/>
              <a:t>. ריטלין לא מפחית את שגיאות הקריאה.</a:t>
            </a:r>
            <a:endParaRPr lang="en-IL" dirty="0"/>
          </a:p>
          <a:p>
            <a:pPr algn="r" rtl="1"/>
            <a:endParaRPr lang="en-IL" dirty="0"/>
          </a:p>
        </p:txBody>
      </p:sp>
    </p:spTree>
    <p:extLst>
      <p:ext uri="{BB962C8B-B14F-4D97-AF65-F5344CB8AC3E}">
        <p14:creationId xmlns:p14="http://schemas.microsoft.com/office/powerpoint/2010/main" val="160700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כותרת 1">
            <a:extLst>
              <a:ext uri="{FF2B5EF4-FFF2-40B4-BE49-F238E27FC236}">
                <a16:creationId xmlns:a16="http://schemas.microsoft.com/office/drawing/2014/main" id="{51ED7D50-5CC4-7420-E1BE-949396EC98BB}"/>
              </a:ext>
            </a:extLst>
          </p:cNvPr>
          <p:cNvSpPr>
            <a:spLocks noGrp="1"/>
          </p:cNvSpPr>
          <p:nvPr>
            <p:ph type="title"/>
          </p:nvPr>
        </p:nvSpPr>
        <p:spPr>
          <a:xfrm>
            <a:off x="952108" y="954756"/>
            <a:ext cx="2730414" cy="4946003"/>
          </a:xfrm>
        </p:spPr>
        <p:txBody>
          <a:bodyPr>
            <a:normAutofit/>
          </a:bodyPr>
          <a:lstStyle/>
          <a:p>
            <a:r>
              <a:rPr lang="he-IL">
                <a:solidFill>
                  <a:srgbClr val="FFFFFF"/>
                </a:solidFill>
              </a:rPr>
              <a:t>דיסלקסיה על רקע ויזואלי</a:t>
            </a:r>
            <a:endParaRPr lang="en-IL">
              <a:solidFill>
                <a:srgbClr val="FFFFFF"/>
              </a:solidFill>
            </a:endParaRP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71037F0A-4865-29B9-5094-27D540CBC68E}"/>
              </a:ext>
            </a:extLst>
          </p:cNvPr>
          <p:cNvSpPr>
            <a:spLocks noGrp="1"/>
          </p:cNvSpPr>
          <p:nvPr>
            <p:ph idx="1"/>
          </p:nvPr>
        </p:nvSpPr>
        <p:spPr>
          <a:xfrm>
            <a:off x="5140934" y="635508"/>
            <a:ext cx="5953630" cy="5240359"/>
          </a:xfrm>
        </p:spPr>
        <p:txBody>
          <a:bodyPr anchor="ctr">
            <a:normAutofit fontScale="92500" lnSpcReduction="10000"/>
          </a:bodyPr>
          <a:lstStyle/>
          <a:p>
            <a:pPr algn="r" rtl="1"/>
            <a:endParaRPr lang="he-IL" sz="2800" dirty="0"/>
          </a:p>
          <a:p>
            <a:pPr algn="r" rtl="1"/>
            <a:r>
              <a:rPr lang="he-IL" sz="2800" dirty="0" err="1"/>
              <a:t>דיסלקסיה</a:t>
            </a:r>
            <a:r>
              <a:rPr lang="he-IL" sz="2800" dirty="0"/>
              <a:t> ויזואלית- שינוי אותיות (תפור/ תפוח) קושי בזיכרון ויזואלי.</a:t>
            </a:r>
          </a:p>
          <a:p>
            <a:pPr algn="r" rtl="1"/>
            <a:r>
              <a:rPr lang="he-IL" sz="2800" dirty="0"/>
              <a:t>עבודה רב חושית על תפיסת האותיות והבחנה ביניהן.</a:t>
            </a:r>
          </a:p>
          <a:p>
            <a:pPr algn="r" rtl="1"/>
            <a:endParaRPr lang="he-IL" sz="2800" dirty="0"/>
          </a:p>
          <a:p>
            <a:pPr algn="r" rtl="1"/>
            <a:r>
              <a:rPr lang="he-IL" sz="2800" b="0" i="0" u="none" strike="noStrike" baseline="0" dirty="0" err="1">
                <a:latin typeface="FrankRuehl" panose="020E0503060101010101" pitchFamily="34" charset="-79"/>
                <a:cs typeface="FrankRuehl" panose="020E0503060101010101" pitchFamily="34" charset="-79"/>
              </a:rPr>
              <a:t>נגלקסיה</a:t>
            </a:r>
            <a:r>
              <a:rPr lang="he-IL" sz="2800" b="0" i="0" u="none" strike="noStrike" baseline="0" dirty="0">
                <a:latin typeface="FrankRuehl" panose="020E0503060101010101" pitchFamily="34" charset="-79"/>
                <a:cs typeface="FrankRuehl" panose="020E0503060101010101" pitchFamily="34" charset="-79"/>
              </a:rPr>
              <a:t> – השמטה של עיצור או הברה בצד שמאל של המילה</a:t>
            </a:r>
          </a:p>
          <a:p>
            <a:pPr algn="r" rtl="1"/>
            <a:r>
              <a:rPr lang="he-IL" sz="2800" b="0" i="0" u="none" strike="noStrike" baseline="0" dirty="0">
                <a:latin typeface="FrankRuehl" panose="020E0503060101010101" pitchFamily="34" charset="-79"/>
                <a:cs typeface="FrankRuehl" panose="020E0503060101010101" pitchFamily="34" charset="-79"/>
              </a:rPr>
              <a:t>בעברית ההשפעה תהיה על סוף המילה</a:t>
            </a:r>
          </a:p>
          <a:p>
            <a:pPr algn="r" rtl="1"/>
            <a:r>
              <a:rPr lang="he-IL" sz="2800" b="0" i="0" u="none" strike="noStrike" baseline="0" dirty="0">
                <a:latin typeface="FrankRuehl" panose="020E0503060101010101" pitchFamily="34" charset="-79"/>
                <a:cs typeface="FrankRuehl" panose="020E0503060101010101" pitchFamily="34" charset="-79"/>
              </a:rPr>
              <a:t>בשפות שבהן קוראים משמאל לימין היא תפגע בתחילת המילה</a:t>
            </a:r>
            <a:endParaRPr lang="en-IL" sz="2800" dirty="0"/>
          </a:p>
          <a:p>
            <a:endParaRPr lang="he-IL" dirty="0"/>
          </a:p>
          <a:p>
            <a:endParaRPr lang="en-IL" dirty="0"/>
          </a:p>
        </p:txBody>
      </p:sp>
    </p:spTree>
    <p:extLst>
      <p:ext uri="{BB962C8B-B14F-4D97-AF65-F5344CB8AC3E}">
        <p14:creationId xmlns:p14="http://schemas.microsoft.com/office/powerpoint/2010/main" val="2781905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658EA6E-1435-2128-541E-536D5DD54BBC}"/>
              </a:ext>
            </a:extLst>
          </p:cNvPr>
          <p:cNvSpPr>
            <a:spLocks noGrp="1"/>
          </p:cNvSpPr>
          <p:nvPr>
            <p:ph type="title"/>
          </p:nvPr>
        </p:nvSpPr>
        <p:spPr/>
        <p:txBody>
          <a:bodyPr/>
          <a:lstStyle/>
          <a:p>
            <a:r>
              <a:rPr lang="he-IL" sz="4400" dirty="0" err="1"/>
              <a:t>דיסלקסיה</a:t>
            </a:r>
            <a:r>
              <a:rPr lang="he-IL" sz="4400" dirty="0"/>
              <a:t> שטחית</a:t>
            </a:r>
            <a:endParaRPr lang="en-IL" dirty="0"/>
          </a:p>
        </p:txBody>
      </p:sp>
      <p:sp>
        <p:nvSpPr>
          <p:cNvPr id="3" name="מציין מיקום תוכן 2">
            <a:extLst>
              <a:ext uri="{FF2B5EF4-FFF2-40B4-BE49-F238E27FC236}">
                <a16:creationId xmlns:a16="http://schemas.microsoft.com/office/drawing/2014/main" id="{1A3715C2-30A4-655C-0E92-2D4A410DEAED}"/>
              </a:ext>
            </a:extLst>
          </p:cNvPr>
          <p:cNvSpPr>
            <a:spLocks noGrp="1"/>
          </p:cNvSpPr>
          <p:nvPr>
            <p:ph idx="1"/>
          </p:nvPr>
        </p:nvSpPr>
        <p:spPr>
          <a:xfrm>
            <a:off x="1295401" y="2556932"/>
            <a:ext cx="9601196" cy="3488268"/>
          </a:xfrm>
        </p:spPr>
        <p:txBody>
          <a:bodyPr>
            <a:normAutofit fontScale="92500" lnSpcReduction="10000"/>
          </a:bodyPr>
          <a:lstStyle/>
          <a:p>
            <a:pPr algn="r" rtl="1"/>
            <a:r>
              <a:rPr lang="he-IL" sz="3200" dirty="0"/>
              <a:t>קוראים כל צליל, לא מפתחים זיהוי מהיר של מילים, כל מילה נקראת כאילו נלמדה היום. קורא כל מילה כאילו היא מילת תפל. מתקשה מאוד בקריאת מילים לא רגולריות. נדרשת עבודה רבה על זיהוי מילים באמצעות משחקים. בנוסף יש בעיה של טעם המילה (קוטב/כותב).</a:t>
            </a:r>
          </a:p>
          <a:p>
            <a:pPr algn="r" rtl="1"/>
            <a:r>
              <a:rPr lang="he-IL" sz="3900" b="0" i="0" u="none" strike="noStrike" baseline="0" dirty="0" err="1">
                <a:latin typeface="FrankRuehl" panose="020E0503060101010101" pitchFamily="34" charset="-79"/>
                <a:cs typeface="FrankRuehl" panose="020E0503060101010101" pitchFamily="34" charset="-79"/>
              </a:rPr>
              <a:t>דיסלקסיית</a:t>
            </a:r>
            <a:r>
              <a:rPr lang="he-IL" sz="3900" b="0" i="0" u="none" strike="noStrike" baseline="0" dirty="0">
                <a:latin typeface="FrankRuehl" panose="020E0503060101010101" pitchFamily="34" charset="-79"/>
                <a:cs typeface="FrankRuehl" panose="020E0503060101010101" pitchFamily="34" charset="-79"/>
              </a:rPr>
              <a:t> שטח, </a:t>
            </a:r>
            <a:r>
              <a:rPr lang="he-IL" sz="3900" b="0" i="0" u="none" strike="noStrike" baseline="0" dirty="0" err="1">
                <a:latin typeface="FrankRuehl" panose="020E0503060101010101" pitchFamily="34" charset="-79"/>
                <a:cs typeface="FrankRuehl" panose="020E0503060101010101" pitchFamily="34" charset="-79"/>
              </a:rPr>
              <a:t>הדיסלקסיה</a:t>
            </a:r>
            <a:r>
              <a:rPr lang="he-IL" sz="3900" b="0" i="0" u="none" strike="noStrike" baseline="0" dirty="0">
                <a:latin typeface="FrankRuehl" panose="020E0503060101010101" pitchFamily="34" charset="-79"/>
                <a:cs typeface="FrankRuehl" panose="020E0503060101010101" pitchFamily="34" charset="-79"/>
              </a:rPr>
              <a:t> הנפוצה ביותר בעברית, היא ליקוי במסלול הלקסיקאלי אשר מאלץ את הקורא לקרוא בקול דרך המסלול התת-לקסיקאלי, באמצעות המרה מאות לצליל.</a:t>
            </a:r>
            <a:endParaRPr lang="he-IL" sz="3900" dirty="0"/>
          </a:p>
          <a:p>
            <a:endParaRPr lang="en-IL" sz="3200" dirty="0"/>
          </a:p>
        </p:txBody>
      </p:sp>
    </p:spTree>
    <p:extLst>
      <p:ext uri="{BB962C8B-B14F-4D97-AF65-F5344CB8AC3E}">
        <p14:creationId xmlns:p14="http://schemas.microsoft.com/office/powerpoint/2010/main" val="34955305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אורגני">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אורגני">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אורגני">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483</TotalTime>
  <Words>687</Words>
  <Application>Microsoft Office PowerPoint</Application>
  <PresentationFormat>מסך רחב</PresentationFormat>
  <Paragraphs>49</Paragraphs>
  <Slides>11</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11</vt:i4>
      </vt:variant>
    </vt:vector>
  </HeadingPairs>
  <TitlesOfParts>
    <vt:vector size="15" baseType="lpstr">
      <vt:lpstr>Arial</vt:lpstr>
      <vt:lpstr>FrankRuehl</vt:lpstr>
      <vt:lpstr>Garamond</vt:lpstr>
      <vt:lpstr>אורגני</vt:lpstr>
      <vt:lpstr>דיסלקסיה</vt:lpstr>
      <vt:lpstr>קוראים מיומנים</vt:lpstr>
      <vt:lpstr>דיסלקסיה נרכשת או התפתחותית</vt:lpstr>
      <vt:lpstr>דיסלקסיה פונולוגית</vt:lpstr>
      <vt:lpstr>דיסלקסיה פונולוגית</vt:lpstr>
      <vt:lpstr>דיסלקסיית מיקום אותיות/ דיסלקסיה קישבית</vt:lpstr>
      <vt:lpstr>המשך דיסלקסיית מיקום אותיות/ קשבית</vt:lpstr>
      <vt:lpstr>דיסלקסיה על רקע ויזואלי</vt:lpstr>
      <vt:lpstr>דיסלקסיה שטחית</vt:lpstr>
      <vt:lpstr>דיסלקסיית עומק</vt:lpstr>
      <vt:lpstr>דיסלקסיה של הגישה למשמעות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דיסלקסיה</dc:title>
  <dc:creator>ד"ר אסתר כהן</dc:creator>
  <cp:lastModifiedBy>ד"ר אסתר כהן</cp:lastModifiedBy>
  <cp:revision>10</cp:revision>
  <dcterms:created xsi:type="dcterms:W3CDTF">2023-01-24T10:26:38Z</dcterms:created>
  <dcterms:modified xsi:type="dcterms:W3CDTF">2023-01-24T18:30:06Z</dcterms:modified>
</cp:coreProperties>
</file>