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64" r:id="rId2"/>
    <p:sldId id="265" r:id="rId3"/>
    <p:sldId id="272" r:id="rId4"/>
    <p:sldId id="266" r:id="rId5"/>
    <p:sldId id="269" r:id="rId6"/>
    <p:sldId id="257" r:id="rId7"/>
    <p:sldId id="270" r:id="rId8"/>
    <p:sldId id="271" r:id="rId9"/>
    <p:sldId id="267" r:id="rId10"/>
    <p:sldId id="274" r:id="rId11"/>
    <p:sldId id="258" r:id="rId12"/>
    <p:sldId id="259" r:id="rId13"/>
    <p:sldId id="260" r:id="rId14"/>
    <p:sldId id="268" r:id="rId15"/>
    <p:sldId id="262" r:id="rId16"/>
    <p:sldId id="263" r:id="rId17"/>
    <p:sldId id="261" r:id="rId18"/>
    <p:sldId id="273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7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92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09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58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140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01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79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16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628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335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7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7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31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87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479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88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B00-252B-41AF-B5AA-D289BAE40CEE}" type="datetimeFigureOut">
              <a:rPr lang="he-IL" smtClean="0"/>
              <a:pPr/>
              <a:t>י'/טבת/תשפ"ג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A39244-558A-4F6B-AB42-A036C372DA0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3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6934200" cy="1447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e-IL" sz="3600" b="1" dirty="0"/>
              <a:t>(</a:t>
            </a:r>
            <a:r>
              <a:rPr lang="en-US" sz="3600" b="1" dirty="0"/>
              <a:t>Fluency</a:t>
            </a:r>
            <a:r>
              <a:rPr lang="he-IL" sz="3600" b="1" dirty="0"/>
              <a:t>)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he-IL" sz="6000" dirty="0">
                <a:solidFill>
                  <a:schemeClr val="tx2">
                    <a:satMod val="130000"/>
                  </a:schemeClr>
                </a:solidFill>
                <a:latin typeface="David" pitchFamily="34" charset="-79"/>
                <a:cs typeface="David" pitchFamily="34" charset="-79"/>
              </a:rPr>
              <a:t>שטף קריאה</a:t>
            </a:r>
            <a:endParaRPr lang="en-US" sz="6000" dirty="0">
              <a:solidFill>
                <a:schemeClr val="tx2">
                  <a:satMod val="130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20688"/>
            <a:ext cx="8064896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  </a:t>
            </a:r>
            <a:endParaRPr lang="en-US" sz="3200" dirty="0"/>
          </a:p>
          <a:p>
            <a:r>
              <a:rPr lang="he-IL" sz="3200" b="1" dirty="0"/>
              <a:t>         </a:t>
            </a:r>
            <a:endParaRPr lang="en-US" sz="3200" dirty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259632" y="2852936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/>
              <a:t>" מורים יודעים זה מכבר שכאשר תלמידים לומדים לקרוא טקסט כתוב בשטף, בקצב מתאים, בדיוק ובהטעמה- הקריאה מצלצלת כשפה המובנת לילד ואין חשוב מכך בהתפתחות הקריאה"     </a:t>
            </a:r>
            <a:r>
              <a:rPr lang="en-US" sz="2800" b="1" dirty="0"/>
              <a:t>(Stahl &amp; Kuhn, 2002)</a:t>
            </a:r>
            <a:endParaRPr lang="he-I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5848-8516-2257-16AF-E68AF3C6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כל השיטות הרב-חושיות:</a:t>
            </a:r>
            <a:r>
              <a:rPr lang="en-I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I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0AB2F-F46E-EC73-36EF-038FCF8B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2133600"/>
            <a:ext cx="7922840" cy="3777622"/>
          </a:xfrm>
        </p:spPr>
        <p:txBody>
          <a:bodyPr>
            <a:normAutofit/>
          </a:bodyPr>
          <a:lstStyle/>
          <a:p>
            <a:pPr algn="r" rtl="1"/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קינסטתית  - גיוס של ערוץ התנועה לצורך חיזוק התפיסה של הקוד האלפביתי - הילד מצייר באוויר את המילה , הילד כותב מילים על גב חברו, הילד הולך על גבי המילה הכתובה על הרצפה.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אודיטורית - גיוס של ערוץ השמיעה לצורך חיזוק התפיסה של הקוד האלפביתי – פיתוח הבחנה שמיעתית ומודעות פונולוגית לשם זיהוי טוב יותר של רצף הצלילים במילה.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ויזואלית- גיוס של ערוץ החזותי לצורך חיזוק התפיסה של הקוד האלפביתי – חיזוק ההבחנה החזותית העדינה, כיווניות ורצפים של צורות.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e-I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טאקטילית - גיוס של ערוץ המגע לצורך חיזוק התפיסה של הקוד האלפביתי- מישוש האותיות, עקיבה באצבע על האות על גבי נייר זכוכית, ועוד. </a:t>
            </a:r>
            <a:endParaRPr lang="en-I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6497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543800" cy="4449763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2800" dirty="0">
                <a:latin typeface="David" pitchFamily="2" charset="-79"/>
                <a:cs typeface="David" pitchFamily="2" charset="-79"/>
              </a:rPr>
              <a:t>קריאה בקול – העין נעה לפי הקול.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2800" dirty="0">
                <a:latin typeface="David" pitchFamily="2" charset="-79"/>
                <a:cs typeface="David" pitchFamily="2" charset="-79"/>
              </a:rPr>
              <a:t>הראיה של המילה היא אינה הזיהוי של המילה אלא אמירתה בקול כתבנית מילה.</a:t>
            </a:r>
          </a:p>
          <a:p>
            <a:pPr>
              <a:lnSpc>
                <a:spcPct val="150000"/>
              </a:lnSpc>
              <a:buNone/>
            </a:pPr>
            <a:r>
              <a:rPr lang="he-IL" sz="2800" dirty="0">
                <a:latin typeface="David" pitchFamily="34" charset="-79"/>
                <a:cs typeface="David" pitchFamily="34" charset="-79"/>
              </a:rPr>
              <a:t>שלב הקריאה הקולית הוא הכרחי וטבעי ובו הקורא המתחיל מקשר באופן ברור בין סימני הכתב לדיבור.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endParaRPr lang="he-IL" sz="2800" dirty="0">
              <a:latin typeface="David" pitchFamily="2" charset="-79"/>
              <a:cs typeface="David" pitchFamily="2" charset="-79"/>
            </a:endParaRPr>
          </a:p>
          <a:p>
            <a:pPr algn="r" rtl="1" eaLnBrk="1" hangingPunct="1">
              <a:buFont typeface="Wingdings 2" pitchFamily="18" charset="2"/>
              <a:buNone/>
            </a:pPr>
            <a:endParaRPr lang="en-US" sz="2800" dirty="0"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457200"/>
            <a:ext cx="62925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קריאה קולית וקריאה דמומה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620000" cy="5211763"/>
          </a:xfrm>
        </p:spPr>
        <p:txBody>
          <a:bodyPr>
            <a:normAutofit/>
          </a:bodyPr>
          <a:lstStyle/>
          <a:p>
            <a:pPr marL="365760" indent="-283464"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365760" indent="-283464">
              <a:lnSpc>
                <a:spcPct val="150000"/>
              </a:lnSpc>
              <a:buNone/>
              <a:defRPr/>
            </a:pP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ההגייה מאשרת לקורא שהוא מצא את המילה בשפתו הדבורה וברוב המקרים גם יודע את משמעותה. </a:t>
            </a:r>
          </a:p>
          <a:p>
            <a:pPr marL="365760" indent="-283464"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365760" indent="-283464" algn="r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365760" indent="-283464" algn="r" rtl="1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7543800" cy="5516563"/>
          </a:xfrm>
        </p:spPr>
        <p:txBody>
          <a:bodyPr>
            <a:normAutofit fontScale="92500" lnSpcReduction="20000"/>
          </a:bodyPr>
          <a:lstStyle/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David" pitchFamily="2" charset="-79"/>
                <a:cs typeface="David" pitchFamily="2" charset="-79"/>
              </a:rPr>
              <a:t>המעבר מקריאה קולית לקריאה דמומה 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3600" dirty="0">
                <a:latin typeface="David" pitchFamily="2" charset="-79"/>
                <a:cs typeface="David" pitchFamily="2" charset="-79"/>
              </a:rPr>
              <a:t>המעבר</a:t>
            </a:r>
            <a:r>
              <a:rPr lang="he-IL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David" pitchFamily="2" charset="-79"/>
                <a:cs typeface="David" pitchFamily="2" charset="-79"/>
              </a:rPr>
              <a:t> </a:t>
            </a:r>
            <a:r>
              <a:rPr lang="he-IL" sz="3600" dirty="0">
                <a:latin typeface="David" pitchFamily="2" charset="-79"/>
                <a:cs typeface="David" pitchFamily="2" charset="-79"/>
              </a:rPr>
              <a:t>הוא התפתחותי- כלומר קוראים עוברים באופן טבעי לקריאה דמומה.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3600" dirty="0">
                <a:latin typeface="David" pitchFamily="2" charset="-79"/>
                <a:cs typeface="David" pitchFamily="2" charset="-79"/>
              </a:rPr>
              <a:t>מדוע זה קורה?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3600" dirty="0">
                <a:latin typeface="David" pitchFamily="2" charset="-79"/>
                <a:cs typeface="David" pitchFamily="2" charset="-79"/>
              </a:rPr>
              <a:t>ברגע שהקורא חש שהגיית המילים מאיטה את קצב הקריאה שלו, הוא יעבור לקריאה דמומה. </a:t>
            </a: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3600" dirty="0">
                <a:latin typeface="David" pitchFamily="2" charset="-79"/>
                <a:cs typeface="David" pitchFamily="2" charset="-79"/>
              </a:rPr>
              <a:t>מהי המשמעות של קביעה זו?</a:t>
            </a:r>
            <a:endParaRPr lang="en-US" sz="3600" dirty="0">
              <a:latin typeface="David" pitchFamily="2" charset="-79"/>
              <a:cs typeface="David" pitchFamily="2" charset="-79"/>
            </a:endParaRP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3600" dirty="0">
              <a:latin typeface="David" pitchFamily="2" charset="-79"/>
              <a:cs typeface="David" pitchFamily="2" charset="-79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כיצד לקדם שטף קריאה?</a:t>
            </a:r>
            <a:b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3800" dirty="0">
                <a:cs typeface="+mj-cs"/>
              </a:rPr>
              <a:t>סוג הטקסט-שירה</a:t>
            </a:r>
            <a:endParaRPr lang="en-US" sz="3800" dirty="0">
              <a:cs typeface="+mj-cs"/>
            </a:endParaRPr>
          </a:p>
          <a:p>
            <a:r>
              <a:rPr lang="he-IL" sz="3800" dirty="0">
                <a:cs typeface="+mj-cs"/>
              </a:rPr>
              <a:t>אורך הטקסט- טקסט ארוך עם אוצר מילים שונות קטן</a:t>
            </a:r>
            <a:endParaRPr lang="en-US" sz="3800" dirty="0">
              <a:cs typeface="+mj-cs"/>
            </a:endParaRPr>
          </a:p>
          <a:p>
            <a:r>
              <a:rPr lang="he-IL" sz="3800" dirty="0">
                <a:cs typeface="+mj-cs"/>
              </a:rPr>
              <a:t>תרגול: ההמלצות המקובלות בספרות המקצועית הן:</a:t>
            </a:r>
            <a:endParaRPr lang="en-US" sz="3800" dirty="0">
              <a:cs typeface="+mj-cs"/>
            </a:endParaRPr>
          </a:p>
          <a:p>
            <a:r>
              <a:rPr lang="he-IL" sz="3800" dirty="0">
                <a:cs typeface="+mj-cs"/>
              </a:rPr>
              <a:t>קריאה חוזרת ; קריאת מקהלה; הברקות  מילים; קריאת הד; קריאה לפי יחידות משמעות; </a:t>
            </a:r>
            <a:r>
              <a:rPr lang="en-US" sz="3800" dirty="0">
                <a:cs typeface="+mj-cs"/>
              </a:rPr>
              <a:t>(Kuhn, 2005)</a:t>
            </a:r>
          </a:p>
          <a:p>
            <a:endParaRPr lang="he-IL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e-IL" b="1" dirty="0"/>
              <a:t>יְדִידוֹת / פניה </a:t>
            </a:r>
            <a:r>
              <a:rPr lang="he-IL" b="1" dirty="0" err="1"/>
              <a:t>ברגשטין</a:t>
            </a:r>
            <a:r>
              <a:rPr lang="en-US" b="1" dirty="0"/>
              <a:t/>
            </a:r>
            <a:br>
              <a:rPr lang="en-US" b="1" dirty="0"/>
            </a:br>
            <a:endParaRPr lang="he-IL" dirty="0"/>
          </a:p>
        </p:txBody>
      </p:sp>
      <p:sp>
        <p:nvSpPr>
          <p:cNvPr id="3174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 2" pitchFamily="18" charset="2"/>
              <a:buNone/>
            </a:pPr>
            <a:r>
              <a:rPr lang="he-IL" dirty="0"/>
              <a:t> </a:t>
            </a:r>
            <a:endParaRPr lang="en-US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אֲנִי וְאַתְּ –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אָנוּ שְׁתֵּי יְדִידוֹת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בָּעוֹלָם הַגָּדוֹל.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אֲנַחְנוּ </a:t>
            </a:r>
            <a:r>
              <a:rPr lang="he-IL" sz="2400" dirty="0" err="1"/>
              <a:t>הַשְׁתַּיִם</a:t>
            </a:r>
            <a:r>
              <a:rPr lang="he-IL" sz="2400" dirty="0"/>
              <a:t>.</a:t>
            </a:r>
            <a:endParaRPr lang="en-US" sz="2400" dirty="0"/>
          </a:p>
          <a:p>
            <a:pPr rtl="1">
              <a:buFont typeface="Wingdings 2" pitchFamily="18" charset="2"/>
              <a:buNone/>
            </a:pPr>
            <a:r>
              <a:rPr lang="he-IL" sz="2400" dirty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2771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 2" pitchFamily="18" charset="2"/>
              <a:buNone/>
            </a:pPr>
            <a:r>
              <a:rPr lang="he-IL" sz="2400" dirty="0"/>
              <a:t>כְּמוֹ זוּג </a:t>
            </a:r>
            <a:r>
              <a:rPr lang="he-IL" sz="2400" dirty="0" err="1"/>
              <a:t>עֵינַיִם</a:t>
            </a:r>
            <a:r>
              <a:rPr lang="he-IL" sz="2400" dirty="0"/>
              <a:t>,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כְּמוֹ שְׁתֵּי כְּנָפַיִם,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כְּמוֹ קוֹל וּבַת קוֹל.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סוֹדֵךְ- סוֹדִי,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שִׂמְחָתִי- שִׂמְחָתֵךְ,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כִּי מִי לִי עוֹד</a:t>
            </a:r>
            <a:endParaRPr lang="en-US" sz="2400" dirty="0"/>
          </a:p>
          <a:p>
            <a:pPr algn="r" rtl="1">
              <a:buFont typeface="Wingdings 2" pitchFamily="18" charset="2"/>
              <a:buNone/>
            </a:pPr>
            <a:r>
              <a:rPr lang="he-IL" sz="2400" dirty="0"/>
              <a:t>בָּעוֹלָם זוּלָתֵךְ?</a:t>
            </a:r>
            <a:endParaRPr lang="en-US" sz="2400" dirty="0"/>
          </a:p>
          <a:p>
            <a:endParaRPr lang="he-IL" sz="2400" dirty="0"/>
          </a:p>
          <a:p>
            <a:endParaRPr lang="he-I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שירים מחורזים בראשית הקריאה</a:t>
            </a:r>
          </a:p>
        </p:txBody>
      </p:sp>
      <p:sp>
        <p:nvSpPr>
          <p:cNvPr id="3072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he-IL" sz="2000" dirty="0"/>
              <a:t>הנאה מצליליות השפה –מוטיבציה לקריאה</a:t>
            </a:r>
            <a:endParaRPr lang="en-US" sz="2000" dirty="0"/>
          </a:p>
          <a:p>
            <a:pPr>
              <a:lnSpc>
                <a:spcPct val="160000"/>
              </a:lnSpc>
            </a:pPr>
            <a:r>
              <a:rPr lang="he-IL" altLang="he-IL" sz="2000" dirty="0">
                <a:solidFill>
                  <a:schemeClr val="accent2"/>
                </a:solidFill>
                <a:cs typeface="David" panose="020E0502060401010101" pitchFamily="34" charset="-79"/>
              </a:rPr>
              <a:t>בּוּם-בּוּם-בּוּם </a:t>
            </a:r>
            <a:r>
              <a:rPr lang="he-IL" altLang="he-IL" sz="2000" dirty="0" err="1">
                <a:solidFill>
                  <a:schemeClr val="accent2"/>
                </a:solidFill>
                <a:cs typeface="David" panose="020E0502060401010101" pitchFamily="34" charset="-79"/>
              </a:rPr>
              <a:t>וּטְרַךְ-טַרַרַך</a:t>
            </a:r>
            <a:r>
              <a:rPr lang="he-IL" altLang="he-IL" sz="2000" dirty="0">
                <a:solidFill>
                  <a:schemeClr val="accent2"/>
                </a:solidFill>
                <a:cs typeface="David" panose="020E0502060401010101" pitchFamily="34" charset="-79"/>
              </a:rPr>
              <a:t>ְ!</a:t>
            </a:r>
          </a:p>
          <a:p>
            <a:pPr>
              <a:lnSpc>
                <a:spcPct val="160000"/>
              </a:lnSpc>
            </a:pPr>
            <a:r>
              <a:rPr lang="he-IL" altLang="he-IL" sz="2000" dirty="0">
                <a:solidFill>
                  <a:srgbClr val="996633"/>
                </a:solidFill>
                <a:cs typeface="David" panose="020E0502060401010101" pitchFamily="34" charset="-79"/>
              </a:rPr>
              <a:t>מִי זֶה שָׁם דּוֹפֵק כָּל-כָּךְ?</a:t>
            </a:r>
          </a:p>
          <a:p>
            <a:pPr>
              <a:lnSpc>
                <a:spcPct val="160000"/>
              </a:lnSpc>
            </a:pPr>
            <a:r>
              <a:rPr lang="he-IL" altLang="he-IL" sz="2000" dirty="0" err="1">
                <a:solidFill>
                  <a:schemeClr val="accent2"/>
                </a:solidFill>
                <a:cs typeface="David" panose="020E0502060401010101" pitchFamily="34" charset="-79"/>
              </a:rPr>
              <a:t>טְרַךְ-טַרַרַכְטָך</a:t>
            </a:r>
            <a:r>
              <a:rPr lang="he-IL" altLang="he-IL" sz="2000" dirty="0">
                <a:solidFill>
                  <a:schemeClr val="accent2"/>
                </a:solidFill>
                <a:cs typeface="David" panose="020E0502060401010101" pitchFamily="34" charset="-79"/>
              </a:rPr>
              <a:t>ְ בּוּם-בּוּם-בּוּם!</a:t>
            </a:r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העשרה לשונית- זיהוי מהיר</a:t>
            </a:r>
          </a:p>
          <a:p>
            <a:r>
              <a:rPr lang="he-IL" sz="2000" dirty="0"/>
              <a:t>"כְּמוֹ קוֹל וּבַת קוֹל."</a:t>
            </a:r>
            <a:endParaRPr lang="en-US" sz="2000" dirty="0"/>
          </a:p>
          <a:p>
            <a:pPr algn="r" rtl="1"/>
            <a:endParaRPr lang="he-IL" sz="2000" dirty="0"/>
          </a:p>
          <a:p>
            <a:pPr algn="r" rtl="1">
              <a:buFont typeface="Wingdings 2" pitchFamily="18" charset="2"/>
              <a:buNone/>
            </a:pPr>
            <a:endParaRPr lang="en-US" sz="2000" dirty="0"/>
          </a:p>
          <a:p>
            <a:pPr algn="r" rtl="1"/>
            <a:endParaRPr lang="en-US" sz="1400" dirty="0"/>
          </a:p>
          <a:p>
            <a:endParaRPr lang="he-IL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מגוון סימני הפיסוק (יותר מטקסט נרטיבי)-</a:t>
            </a:r>
            <a:r>
              <a:rPr lang="he-IL" dirty="0" err="1"/>
              <a:t>פרוזודיה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מילים חוזרות- זיהוי מהיר  </a:t>
            </a:r>
            <a:endParaRPr lang="en-US" dirty="0"/>
          </a:p>
          <a:p>
            <a:r>
              <a:rPr lang="he-IL" dirty="0"/>
              <a:t>מקצב וחריזה</a:t>
            </a:r>
          </a:p>
          <a:p>
            <a:endParaRPr lang="he-IL" dirty="0"/>
          </a:p>
          <a:p>
            <a:r>
              <a:rPr lang="he-IL" dirty="0"/>
              <a:t>טקסטים קצרים - מאפשרים קריאה חוזרת ולמידה בעל-פה</a:t>
            </a:r>
          </a:p>
          <a:p>
            <a:r>
              <a:rPr lang="he-IL" dirty="0"/>
              <a:t>מאפשרים לחזק את זיכרון העבודה של הקוראים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7114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הסימנים של פיתוח השטף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>
          <a:xfrm>
            <a:off x="1403649" y="2133600"/>
            <a:ext cx="7130752" cy="4247728"/>
          </a:xfrm>
        </p:spPr>
        <p:txBody>
          <a:bodyPr>
            <a:normAutofit/>
          </a:bodyPr>
          <a:lstStyle/>
          <a:p>
            <a:pPr algn="r" rtl="1"/>
            <a:r>
              <a:rPr lang="he-IL" sz="2800" b="1" dirty="0"/>
              <a:t>דיוק (קריאה מדויקת ללא צורך בתיקון עצמי)</a:t>
            </a:r>
            <a:endParaRPr lang="en-US" sz="2800" dirty="0"/>
          </a:p>
          <a:p>
            <a:pPr algn="r" rtl="1"/>
            <a:r>
              <a:rPr lang="he-IL" sz="2800" b="1" dirty="0"/>
              <a:t>מהירות- זיהוי מהיר של צלילים ומילים</a:t>
            </a:r>
          </a:p>
          <a:p>
            <a:pPr algn="r" rtl="1"/>
            <a:r>
              <a:rPr lang="he-IL" sz="2800" b="1" dirty="0"/>
              <a:t> אוטומטיות- זיהוי מהיר ללא מאמץ</a:t>
            </a:r>
            <a:endParaRPr lang="en-US" sz="2800" dirty="0"/>
          </a:p>
          <a:p>
            <a:pPr algn="r" rtl="1"/>
            <a:r>
              <a:rPr lang="he-IL" sz="2800" b="1" dirty="0"/>
              <a:t>הנגנה מתאימה (פרוזודיה)</a:t>
            </a:r>
            <a:endParaRPr lang="en-US" sz="2800" dirty="0"/>
          </a:p>
          <a:p>
            <a:pPr algn="r"/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ידע אורתוגראפי מוצק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שלב השטף הוא שלב שמבוסס על </a:t>
            </a:r>
            <a:r>
              <a:rPr lang="he-IL" sz="2400" u="sng" dirty="0"/>
              <a:t>ידע אורתוגראפי מוצק</a:t>
            </a:r>
            <a:r>
              <a:rPr lang="he-IL" sz="2400" dirty="0"/>
              <a:t> המאפשר לקורא זיהוי מהיר של מילים. אבל שטף הקריאה הוא הרבה יותר מאשר רק זיהוי מהיר של מילים אלא הוא כולל גם פרוזודיה וחלוקה ליחידות משמעות.</a:t>
            </a:r>
          </a:p>
          <a:p>
            <a:pPr marL="0" indent="0">
              <a:buNone/>
            </a:pPr>
            <a:endParaRPr lang="he-I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706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rtl="1" eaLnBrk="1" hangingPunct="1">
              <a:defRPr/>
            </a:pPr>
            <a:r>
              <a:rPr lang="he-I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>מה משפיע על זיהו מהיר של מילים?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08455"/>
              </p:ext>
            </p:extLst>
          </p:nvPr>
        </p:nvGraphicFramePr>
        <p:xfrm>
          <a:off x="1295400" y="2209800"/>
          <a:ext cx="7467600" cy="341311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96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/>
                        <a:t>זיהוי מהיר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/>
                        <a:t>זיהוי איטי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המדדים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/>
                        <a:t>אינטרנט; בית-ספר;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kern="1200" dirty="0" err="1"/>
                        <a:t>מאושת</a:t>
                      </a:r>
                      <a:r>
                        <a:rPr lang="he-IL" sz="2400" kern="1200" dirty="0"/>
                        <a:t>; אלמלא;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שכיחות המילה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/>
                        <a:t>גן; פחד; הלך;</a:t>
                      </a:r>
                      <a:endParaRPr lang="en-US" sz="2400" dirty="0"/>
                    </a:p>
                    <a:p>
                      <a:pPr algn="r" rtl="1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גינתנו ; הרפתקאות;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אורך המילה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757"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אשתקד; רביב;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ודאי; תפוח; כדאי; חשאי; מטאטא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dirty="0"/>
                        <a:t>בהירות פונמית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543800" cy="5287963"/>
          </a:xfrm>
        </p:spPr>
        <p:txBody>
          <a:bodyPr/>
          <a:lstStyle/>
          <a:p>
            <a:pPr algn="r" rtl="1" eaLnBrk="1" hangingPunct="1">
              <a:buFont typeface="Wingdings 2" pitchFamily="18" charset="2"/>
              <a:buNone/>
            </a:pPr>
            <a:r>
              <a:rPr lang="he-IL" sz="4000">
                <a:latin typeface="David" pitchFamily="2" charset="-79"/>
                <a:cs typeface="David" pitchFamily="2" charset="-79"/>
              </a:rPr>
              <a:t>המשמעות היא שהשכיחות קובעת אך ההתאמה בין סמל לצליל משפיעה גם היא.</a:t>
            </a:r>
          </a:p>
          <a:p>
            <a:pPr algn="r" rtl="1" eaLnBrk="1" hangingPunct="1">
              <a:buFont typeface="Wingdings 2" pitchFamily="18" charset="2"/>
              <a:buNone/>
            </a:pPr>
            <a:endParaRPr lang="en-US" sz="4000">
              <a:latin typeface="David" pitchFamily="2" charset="-79"/>
              <a:cs typeface="David" pitchFamily="2" charset="-79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he-IL" sz="4000">
                <a:latin typeface="David" pitchFamily="2" charset="-79"/>
                <a:cs typeface="David" pitchFamily="2" charset="-79"/>
              </a:rPr>
              <a:t>בעברית המבנה האורתוגרפי הדומה של המילים מעכב את הזיהוי של המילים ודורש תיהלוך עמוק ולכן ידרוש יותר זמן בקריאה.</a:t>
            </a:r>
            <a:endParaRPr lang="en-US" sz="4000">
              <a:latin typeface="David" pitchFamily="2" charset="-79"/>
              <a:cs typeface="David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he-IL" sz="4000" dirty="0">
                <a:latin typeface="David" pitchFamily="2" charset="-79"/>
                <a:cs typeface="David" pitchFamily="2" charset="-79"/>
              </a:rPr>
              <a:t> בעברית יש הבדל בין זמן הקריאה למילה מנוקדת לבין זמן הקריאה למילה ללא ניקוד. זמן הקריאה למילה מנוקדת הוא מהיר ולמילה לא מנוקדת הוא איטי יותר. </a:t>
            </a:r>
          </a:p>
          <a:p>
            <a:pPr>
              <a:lnSpc>
                <a:spcPct val="150000"/>
              </a:lnSpc>
              <a:buNone/>
            </a:pPr>
            <a:r>
              <a:rPr lang="he-IL" sz="4000" dirty="0">
                <a:latin typeface="David" pitchFamily="2" charset="-79"/>
                <a:cs typeface="David" pitchFamily="2" charset="-79"/>
              </a:rPr>
              <a:t>אם המילה לא מנוקדת ואינה שכיחה בשפה, הזמן יהיה ארוך מהזמן הדרוש לזיהוי מילה לא מנוקדת שכיחה בשפה.</a:t>
            </a:r>
            <a:endParaRPr lang="en-US" sz="4000" dirty="0">
              <a:latin typeface="David" pitchFamily="2" charset="-79"/>
              <a:cs typeface="David" pitchFamily="2" charset="-79"/>
            </a:endParaRPr>
          </a:p>
          <a:p>
            <a:pPr algn="r" rtl="1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sz="4000" dirty="0">
                <a:latin typeface="David" pitchFamily="2" charset="-79"/>
                <a:cs typeface="David" pitchFamily="2" charset="-79"/>
              </a:rPr>
              <a:t>כלומר: </a:t>
            </a:r>
            <a:endParaRPr lang="en-US" sz="4000" dirty="0">
              <a:latin typeface="David" pitchFamily="2" charset="-79"/>
              <a:cs typeface="David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השטף וההבנה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שטף הקריאה הוא חלון המאפשר למאזין להתבונן ביכולת הקריאה- פענוח והבנה.</a:t>
            </a:r>
          </a:p>
          <a:p>
            <a:endParaRPr lang="he-IL" b="1" dirty="0"/>
          </a:p>
          <a:p>
            <a:r>
              <a:rPr lang="he-IL" b="1" dirty="0"/>
              <a:t>המתאם בין הבנת הנקרא לבין שטף הקריאה הוא חיובי בכיתות ביה"ס היסודי ופחות בבי"ס על יסודי.</a:t>
            </a:r>
            <a:endParaRPr lang="en-US" dirty="0"/>
          </a:p>
          <a:p>
            <a:r>
              <a:rPr lang="he-IL" b="1" dirty="0"/>
              <a:t> (</a:t>
            </a:r>
            <a:r>
              <a:rPr lang="en-US" b="1" dirty="0"/>
              <a:t>(J. Hasbrouck&amp; G. Tindal 2006</a:t>
            </a:r>
            <a:endParaRPr lang="he-IL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כלי מדידה לשטף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endParaRPr lang="he-IL" sz="2400" b="1" dirty="0"/>
          </a:p>
          <a:p>
            <a:r>
              <a:rPr lang="he-IL" sz="2400" b="1" dirty="0"/>
              <a:t>המדידה של דיוק ומהירות- קריאת מילים וצירופים נמדדת עם שעון עצר.</a:t>
            </a:r>
          </a:p>
          <a:p>
            <a:r>
              <a:rPr lang="he-IL" sz="2400" b="1" dirty="0"/>
              <a:t>אין כלי מבחן שניתן באמצעותם לבדוק את הפרוזודיה.</a:t>
            </a:r>
          </a:p>
          <a:p>
            <a:r>
              <a:rPr lang="he-IL" sz="2400" b="1" dirty="0"/>
              <a:t>הבנת הנקרא אינה נכללת במבחני השטף.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קידום השטף</a:t>
            </a: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הממצאים על קריאה חוזרת הוכחו כנושאים תוצאות טובות, לא רק במהירות קריאה, באוטומטיות של הקריאה, אלא גם בהבנה .</a:t>
            </a:r>
          </a:p>
          <a:p>
            <a:r>
              <a:rPr lang="he-IL" sz="2400" dirty="0"/>
              <a:t>התוצאות של אימון בקריאת מילים מהירה נותן תוצאות טובות בזיהוי מהיר.</a:t>
            </a:r>
            <a:endParaRPr lang="en-US" sz="2400" dirty="0"/>
          </a:p>
          <a:p>
            <a:r>
              <a:rPr lang="he-IL" sz="2400" dirty="0"/>
              <a:t>רוב המחקרים התייחסו לקוראים מתקשים והראו את אותן התוצאות. רובם התייחסו לתלמידים בכיתות ב או ג. או לתלמידים גדולים יותר עם בעיות קריאה.</a:t>
            </a:r>
            <a:endParaRPr lang="en-US" sz="2400" dirty="0"/>
          </a:p>
          <a:p>
            <a:endParaRPr lang="he-I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668</TotalTime>
  <Words>624</Words>
  <Application>Microsoft Office PowerPoint</Application>
  <PresentationFormat>‫הצגה על המסך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6" baseType="lpstr">
      <vt:lpstr>Arial</vt:lpstr>
      <vt:lpstr>Century Gothic</vt:lpstr>
      <vt:lpstr>David</vt:lpstr>
      <vt:lpstr>Gisha</vt:lpstr>
      <vt:lpstr>Times New Roman</vt:lpstr>
      <vt:lpstr>Wingdings 2</vt:lpstr>
      <vt:lpstr>Wingdings 3</vt:lpstr>
      <vt:lpstr>עשן מתפתל</vt:lpstr>
      <vt:lpstr>(Fluency) שטף קריאה</vt:lpstr>
      <vt:lpstr>הסימנים של פיתוח השטף  </vt:lpstr>
      <vt:lpstr>ידע אורתוגראפי מוצק</vt:lpstr>
      <vt:lpstr>מה משפיע על זיהו מהיר של מילים?</vt:lpstr>
      <vt:lpstr>מצגת של PowerPoint‏</vt:lpstr>
      <vt:lpstr>מצגת של PowerPoint‏</vt:lpstr>
      <vt:lpstr>השטף וההבנה</vt:lpstr>
      <vt:lpstr>כלי מדידה לשטף</vt:lpstr>
      <vt:lpstr>קידום השטף</vt:lpstr>
      <vt:lpstr>כל השיטות הרב-חושיות: </vt:lpstr>
      <vt:lpstr>מצגת של PowerPoint‏</vt:lpstr>
      <vt:lpstr>מצגת של PowerPoint‏</vt:lpstr>
      <vt:lpstr>מצגת של PowerPoint‏</vt:lpstr>
      <vt:lpstr>כיצד לקדם שטף קריאה? </vt:lpstr>
      <vt:lpstr>יְדִידוֹת / פניה ברגשטין </vt:lpstr>
      <vt:lpstr>מצגת של PowerPoint‏</vt:lpstr>
      <vt:lpstr>שירים מחורזים בראשית הקריאה</vt:lpstr>
      <vt:lpstr>מצגת של PowerPoint‏</vt:lpstr>
    </vt:vector>
  </TitlesOfParts>
  <Company>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שטף קריאה</dc:title>
  <dc:creator>special_ed</dc:creator>
  <cp:lastModifiedBy>ד"ר אסתר כהן</cp:lastModifiedBy>
  <cp:revision>27</cp:revision>
  <dcterms:created xsi:type="dcterms:W3CDTF">2013-12-29T07:53:53Z</dcterms:created>
  <dcterms:modified xsi:type="dcterms:W3CDTF">2023-01-03T18:25:56Z</dcterms:modified>
</cp:coreProperties>
</file>