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5" d="100"/>
          <a:sy n="75" d="100"/>
        </p:scale>
        <p:origin x="1020" y="-4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AF482CB1-A05B-4698-99B3-D4AC51279F1B}" type="datetimeFigureOut">
              <a:rPr lang="he-IL" smtClean="0"/>
              <a:t>ט"ו/אלול/תשפ"ב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C09DAA36-4526-4EFB-8EC2-3DDEA9645B49}" type="slidenum">
              <a:rPr lang="he-IL" smtClean="0"/>
              <a:t>‹#›</a:t>
            </a:fld>
            <a:endParaRPr lang="he-IL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9089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2CB1-A05B-4698-99B3-D4AC51279F1B}" type="datetimeFigureOut">
              <a:rPr lang="he-IL" smtClean="0"/>
              <a:t>ט"ו/אלול/תשפ"ב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AA36-4526-4EFB-8EC2-3DDEA9645B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16108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2CB1-A05B-4698-99B3-D4AC51279F1B}" type="datetimeFigureOut">
              <a:rPr lang="he-IL" smtClean="0"/>
              <a:t>ט"ו/אלול/תשפ"ב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AA36-4526-4EFB-8EC2-3DDEA9645B49}" type="slidenum">
              <a:rPr lang="he-IL" smtClean="0"/>
              <a:t>‹#›</a:t>
            </a:fld>
            <a:endParaRPr lang="he-I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57264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2CB1-A05B-4698-99B3-D4AC51279F1B}" type="datetimeFigureOut">
              <a:rPr lang="he-IL" smtClean="0"/>
              <a:t>ט"ו/אלול/תשפ"ב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AA36-4526-4EFB-8EC2-3DDEA9645B49}" type="slidenum">
              <a:rPr lang="he-IL" smtClean="0"/>
              <a:t>‹#›</a:t>
            </a:fld>
            <a:endParaRPr lang="he-IL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6977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2CB1-A05B-4698-99B3-D4AC51279F1B}" type="datetimeFigureOut">
              <a:rPr lang="he-IL" smtClean="0"/>
              <a:t>ט"ו/אלול/תשפ"ב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AA36-4526-4EFB-8EC2-3DDEA9645B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60749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2CB1-A05B-4698-99B3-D4AC51279F1B}" type="datetimeFigureOut">
              <a:rPr lang="he-IL" smtClean="0"/>
              <a:t>ט"ו/אלול/תשפ"ב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AA36-4526-4EFB-8EC2-3DDEA9645B49}" type="slidenum">
              <a:rPr lang="he-IL" smtClean="0"/>
              <a:t>‹#›</a:t>
            </a:fld>
            <a:endParaRPr lang="he-IL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4710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נכון או לא נכו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2CB1-A05B-4698-99B3-D4AC51279F1B}" type="datetimeFigureOut">
              <a:rPr lang="he-IL" smtClean="0"/>
              <a:t>ט"ו/אלול/תשפ"ב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AA36-4526-4EFB-8EC2-3DDEA9645B49}" type="slidenum">
              <a:rPr lang="he-IL" smtClean="0"/>
              <a:t>‹#›</a:t>
            </a:fld>
            <a:endParaRPr lang="he-I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674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2CB1-A05B-4698-99B3-D4AC51279F1B}" type="datetimeFigureOut">
              <a:rPr lang="he-IL" smtClean="0"/>
              <a:t>ט"ו/אלול/תשפ"ב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AA36-4526-4EFB-8EC2-3DDEA9645B49}" type="slidenum">
              <a:rPr lang="he-IL" smtClean="0"/>
              <a:t>‹#›</a:t>
            </a:fld>
            <a:endParaRPr lang="he-IL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82800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2CB1-A05B-4698-99B3-D4AC51279F1B}" type="datetimeFigureOut">
              <a:rPr lang="he-IL" smtClean="0"/>
              <a:t>ט"ו/אלול/תשפ"ב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AA36-4526-4EFB-8EC2-3DDEA9645B49}" type="slidenum">
              <a:rPr lang="he-IL" smtClean="0"/>
              <a:t>‹#›</a:t>
            </a:fld>
            <a:endParaRPr lang="he-IL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0827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2CB1-A05B-4698-99B3-D4AC51279F1B}" type="datetimeFigureOut">
              <a:rPr lang="he-IL" smtClean="0"/>
              <a:t>ט"ו/אלול/תשפ"ב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AA36-4526-4EFB-8EC2-3DDEA9645B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19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2CB1-A05B-4698-99B3-D4AC51279F1B}" type="datetimeFigureOut">
              <a:rPr lang="he-IL" smtClean="0"/>
              <a:t>ט"ו/אלול/תשפ"ב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AA36-4526-4EFB-8EC2-3DDEA9645B49}" type="slidenum">
              <a:rPr lang="he-IL" smtClean="0"/>
              <a:t>‹#›</a:t>
            </a:fld>
            <a:endParaRPr lang="he-IL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0792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2CB1-A05B-4698-99B3-D4AC51279F1B}" type="datetimeFigureOut">
              <a:rPr lang="he-IL" smtClean="0"/>
              <a:t>ט"ו/אלול/תשפ"ב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AA36-4526-4EFB-8EC2-3DDEA9645B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553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2CB1-A05B-4698-99B3-D4AC51279F1B}" type="datetimeFigureOut">
              <a:rPr lang="he-IL" smtClean="0"/>
              <a:t>ט"ו/אלול/תשפ"ב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AA36-4526-4EFB-8EC2-3DDEA9645B49}" type="slidenum">
              <a:rPr lang="he-IL" smtClean="0"/>
              <a:t>‹#›</a:t>
            </a:fld>
            <a:endParaRPr lang="he-IL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1438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2CB1-A05B-4698-99B3-D4AC51279F1B}" type="datetimeFigureOut">
              <a:rPr lang="he-IL" smtClean="0"/>
              <a:t>ט"ו/אלול/תשפ"ב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AA36-4526-4EFB-8EC2-3DDEA9645B49}" type="slidenum">
              <a:rPr lang="he-IL" smtClean="0"/>
              <a:t>‹#›</a:t>
            </a:fld>
            <a:endParaRPr lang="he-IL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0771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2CB1-A05B-4698-99B3-D4AC51279F1B}" type="datetimeFigureOut">
              <a:rPr lang="he-IL" smtClean="0"/>
              <a:t>ט"ו/אלול/תשפ"ב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AA36-4526-4EFB-8EC2-3DDEA9645B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6394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2CB1-A05B-4698-99B3-D4AC51279F1B}" type="datetimeFigureOut">
              <a:rPr lang="he-IL" smtClean="0"/>
              <a:t>ט"ו/אלול/תשפ"ב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AA36-4526-4EFB-8EC2-3DDEA9645B49}" type="slidenum">
              <a:rPr lang="he-IL" smtClean="0"/>
              <a:t>‹#›</a:t>
            </a:fld>
            <a:endParaRPr lang="he-IL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2317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2CB1-A05B-4698-99B3-D4AC51279F1B}" type="datetimeFigureOut">
              <a:rPr lang="he-IL" smtClean="0"/>
              <a:t>ט"ו/אלול/תשפ"ב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AA36-4526-4EFB-8EC2-3DDEA9645B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96160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F482CB1-A05B-4698-99B3-D4AC51279F1B}" type="datetimeFigureOut">
              <a:rPr lang="he-IL" smtClean="0"/>
              <a:t>ט"ו/אלול/תשפ"ב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09DAA36-4526-4EFB-8EC2-3DDEA9645B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84878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שפה דבורה ושפה כתובה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מימדי השפה</a:t>
            </a: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7831636"/>
              </p:ext>
            </p:extLst>
          </p:nvPr>
        </p:nvGraphicFramePr>
        <p:xfrm>
          <a:off x="323527" y="1916835"/>
          <a:ext cx="8280921" cy="38719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60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0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03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399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b="1" dirty="0">
                          <a:latin typeface="Calibri"/>
                          <a:ea typeface="Calibri"/>
                          <a:cs typeface="Arial"/>
                        </a:rPr>
                        <a:t>הפקה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b="1">
                          <a:latin typeface="Calibri"/>
                          <a:ea typeface="Calibri"/>
                          <a:cs typeface="Arial"/>
                        </a:rPr>
                        <a:t>הבנה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99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latin typeface="Calibri"/>
                          <a:ea typeface="Calibri"/>
                          <a:cs typeface="+mj-cs"/>
                        </a:rPr>
                        <a:t>שפה דבורה</a:t>
                      </a:r>
                      <a:endParaRPr lang="en-US" sz="24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latin typeface="Calibri"/>
                          <a:ea typeface="Calibri"/>
                          <a:cs typeface="+mj-cs"/>
                        </a:rPr>
                        <a:t>דיבור</a:t>
                      </a:r>
                      <a:endParaRPr lang="en-US" sz="24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latin typeface="Calibri"/>
                          <a:ea typeface="Calibri"/>
                          <a:cs typeface="+mj-cs"/>
                        </a:rPr>
                        <a:t>האזנה</a:t>
                      </a:r>
                      <a:endParaRPr lang="en-US" sz="240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99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latin typeface="Calibri"/>
                          <a:ea typeface="Calibri"/>
                          <a:cs typeface="+mj-cs"/>
                        </a:rPr>
                        <a:t>שפה כתובה</a:t>
                      </a:r>
                      <a:endParaRPr lang="en-US" sz="24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latin typeface="Calibri"/>
                          <a:ea typeface="Calibri"/>
                          <a:cs typeface="+mj-cs"/>
                        </a:rPr>
                        <a:t>כתיבה</a:t>
                      </a:r>
                      <a:endParaRPr lang="en-US" sz="24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latin typeface="Calibri"/>
                          <a:ea typeface="Calibri"/>
                          <a:cs typeface="+mj-cs"/>
                        </a:rPr>
                        <a:t>קריאה</a:t>
                      </a:r>
                      <a:endParaRPr lang="en-US" sz="240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99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99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24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b="1" dirty="0">
                          <a:latin typeface="Calibri"/>
                          <a:ea typeface="Calibri"/>
                          <a:cs typeface="+mj-cs"/>
                        </a:rPr>
                        <a:t>מונולוג/דיאלוג</a:t>
                      </a:r>
                      <a:endParaRPr lang="en-US" sz="24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b="1" dirty="0">
                          <a:latin typeface="Calibri"/>
                          <a:ea typeface="Calibri"/>
                          <a:cs typeface="+mj-cs"/>
                        </a:rPr>
                        <a:t>דיאלוג</a:t>
                      </a:r>
                      <a:endParaRPr lang="en-US" sz="24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399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latin typeface="Calibri"/>
                          <a:ea typeface="Calibri"/>
                          <a:cs typeface="+mj-cs"/>
                        </a:rPr>
                        <a:t>שפה כתובה</a:t>
                      </a:r>
                      <a:endParaRPr lang="en-US" sz="24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latin typeface="Calibri"/>
                          <a:ea typeface="Calibri"/>
                          <a:cs typeface="+mj-cs"/>
                        </a:rPr>
                        <a:t>כתיבה</a:t>
                      </a:r>
                      <a:endParaRPr lang="en-US" sz="24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latin typeface="Calibri"/>
                          <a:ea typeface="Calibri"/>
                          <a:cs typeface="+mj-cs"/>
                        </a:rPr>
                        <a:t>קריאה </a:t>
                      </a:r>
                      <a:endParaRPr lang="en-US" sz="24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399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latin typeface="Calibri"/>
                          <a:ea typeface="Calibri"/>
                          <a:cs typeface="+mj-cs"/>
                        </a:rPr>
                        <a:t>שפה דבורה</a:t>
                      </a:r>
                      <a:endParaRPr lang="en-US" sz="240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latin typeface="Calibri"/>
                          <a:ea typeface="Calibri"/>
                          <a:cs typeface="+mj-cs"/>
                        </a:rPr>
                        <a:t>נאום</a:t>
                      </a:r>
                      <a:endParaRPr lang="en-US" sz="24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latin typeface="Calibri"/>
                          <a:ea typeface="Calibri"/>
                          <a:cs typeface="+mj-cs"/>
                        </a:rPr>
                        <a:t>שיחה</a:t>
                      </a:r>
                      <a:endParaRPr lang="en-US" sz="24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399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240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240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24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785471"/>
          </a:xfrm>
        </p:spPr>
        <p:txBody>
          <a:bodyPr>
            <a:normAutofit fontScale="90000"/>
          </a:bodyPr>
          <a:lstStyle/>
          <a:p>
            <a:r>
              <a:rPr lang="he-IL" sz="3600" dirty="0"/>
              <a:t>מאפייני שפה דבורה ושפה כתובה</a:t>
            </a:r>
            <a:br>
              <a:rPr lang="he-IL" dirty="0"/>
            </a:br>
            <a:r>
              <a:rPr lang="he-IL" sz="2700" dirty="0"/>
              <a:t>(גיסי שריג)</a:t>
            </a: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4135493"/>
              </p:ext>
            </p:extLst>
          </p:nvPr>
        </p:nvGraphicFramePr>
        <p:xfrm>
          <a:off x="702794" y="2060849"/>
          <a:ext cx="7272807" cy="400480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242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4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42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25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661" marR="56661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i="1" dirty="0">
                          <a:latin typeface="Calibri"/>
                          <a:ea typeface="Calibri"/>
                          <a:cs typeface="Arial"/>
                        </a:rPr>
                        <a:t>טקסט כתוב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661" marR="56661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i="1" dirty="0">
                          <a:latin typeface="Calibri"/>
                          <a:ea typeface="Calibri"/>
                          <a:cs typeface="Arial"/>
                        </a:rPr>
                        <a:t>טקסט דבור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661" marR="5666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31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i="1" dirty="0">
                          <a:latin typeface="Calibri"/>
                          <a:ea typeface="Calibri"/>
                          <a:cs typeface="+mn-cs"/>
                        </a:rPr>
                        <a:t>מחויבות</a:t>
                      </a:r>
                      <a:endParaRPr lang="en-US" sz="2000" dirty="0"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56661" marR="56661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+mn-cs"/>
                        </a:rPr>
                        <a:t>מחייב</a:t>
                      </a:r>
                      <a:endParaRPr lang="en-US" sz="2000" dirty="0"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56661" marR="56661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Calibri"/>
                          <a:ea typeface="Calibri"/>
                          <a:cs typeface="+mn-cs"/>
                        </a:rPr>
                        <a:t>לא מחייב</a:t>
                      </a:r>
                      <a:endParaRPr lang="en-US" sz="2000"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56661" marR="5666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627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i="1" dirty="0">
                          <a:latin typeface="Calibri"/>
                          <a:ea typeface="Calibri"/>
                          <a:cs typeface="+mn-cs"/>
                        </a:rPr>
                        <a:t>אילוצי זמן</a:t>
                      </a:r>
                      <a:endParaRPr lang="en-US" sz="2000" dirty="0"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56661" marR="56661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+mn-cs"/>
                        </a:rPr>
                        <a:t>לשימוש הזולת בעתיד- מסמך מתועד</a:t>
                      </a:r>
                      <a:endParaRPr lang="en-US" sz="2000" dirty="0"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56661" marR="56661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+mn-cs"/>
                        </a:rPr>
                        <a:t>נעלם- אין תיעוד</a:t>
                      </a:r>
                      <a:endParaRPr lang="en-US" sz="2000" dirty="0"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56661" marR="5666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756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i="1" dirty="0">
                          <a:latin typeface="Calibri"/>
                          <a:ea typeface="Calibri"/>
                          <a:cs typeface="+mn-cs"/>
                        </a:rPr>
                        <a:t>לשון</a:t>
                      </a:r>
                      <a:endParaRPr lang="en-US" sz="2000" dirty="0"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56661" marR="56661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+mn-cs"/>
                        </a:rPr>
                        <a:t>הקפדה על כללי כתיבה</a:t>
                      </a:r>
                      <a:endParaRPr lang="en-US" sz="2000" dirty="0"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56661" marR="56661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+mn-cs"/>
                        </a:rPr>
                        <a:t>סתימת פערים באמצעות מילות חלל וביטויי קשר</a:t>
                      </a:r>
                      <a:endParaRPr lang="en-US" sz="2000" dirty="0"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56661" marR="5666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681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i="1" dirty="0">
                          <a:latin typeface="Calibri"/>
                          <a:ea typeface="Calibri"/>
                          <a:cs typeface="+mn-cs"/>
                        </a:rPr>
                        <a:t>ההקשר</a:t>
                      </a:r>
                      <a:endParaRPr lang="en-US" sz="2000" dirty="0"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56661" marR="56661" marT="0" marB="0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kern="12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+mn-cs"/>
                        </a:rPr>
                        <a:t>שואף להשתחרר מהקשר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+mn-cs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56661" marR="56661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kern="12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+mn-cs"/>
                        </a:rPr>
                        <a:t>ההקשר הוא גורם המרכזי</a:t>
                      </a:r>
                      <a:endParaRPr lang="en-US" sz="2000" dirty="0"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56661" marR="5666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4461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i="1" dirty="0">
                          <a:latin typeface="Calibri"/>
                          <a:ea typeface="Calibri"/>
                          <a:cs typeface="+mn-cs"/>
                        </a:rPr>
                        <a:t>שכחה והיזכרות</a:t>
                      </a:r>
                      <a:endParaRPr lang="en-US" sz="2000" i="1" dirty="0"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56661" marR="56661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kern="12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+mn-cs"/>
                        </a:rPr>
                        <a:t>משוחרר מבעיית  השכחה</a:t>
                      </a:r>
                      <a:endParaRPr lang="en-US" sz="2000" dirty="0"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56661" marR="56661" marT="0" marB="0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kern="12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+mn-cs"/>
                        </a:rPr>
                        <a:t>חשש לשכחה- מוגבל מאוד בפרטים 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+mn-cs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56661" marR="5666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497439"/>
          </a:xfrm>
        </p:spPr>
        <p:txBody>
          <a:bodyPr>
            <a:normAutofit fontScale="90000"/>
          </a:bodyPr>
          <a:lstStyle/>
          <a:p>
            <a:r>
              <a:rPr lang="he-IL" dirty="0"/>
              <a:t>המשך</a:t>
            </a: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5216710"/>
              </p:ext>
            </p:extLst>
          </p:nvPr>
        </p:nvGraphicFramePr>
        <p:xfrm>
          <a:off x="1176337" y="1556792"/>
          <a:ext cx="6799263" cy="463728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66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6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64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565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661" marR="56661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i="1" dirty="0">
                          <a:latin typeface="Calibri"/>
                          <a:ea typeface="Calibri"/>
                          <a:cs typeface="Arial"/>
                        </a:rPr>
                        <a:t>טקסט דבור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661" marR="56661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i="1">
                          <a:latin typeface="Calibri"/>
                          <a:ea typeface="Calibri"/>
                          <a:cs typeface="Arial"/>
                        </a:rPr>
                        <a:t>טקסט כתוב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661" marR="5666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65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i="1">
                          <a:latin typeface="Calibri"/>
                          <a:ea typeface="Calibri"/>
                          <a:cs typeface="Arial"/>
                        </a:rPr>
                        <a:t>רעיונות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661" marR="56661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latin typeface="Calibri"/>
                          <a:ea typeface="Calibri"/>
                          <a:cs typeface="Arial"/>
                        </a:rPr>
                        <a:t>חלקיים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661" marR="56661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latin typeface="Calibri"/>
                          <a:ea typeface="Calibri"/>
                          <a:cs typeface="Arial"/>
                        </a:rPr>
                        <a:t>שלמים ומלאים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661" marR="5666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65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i="1">
                          <a:latin typeface="Calibri"/>
                          <a:ea typeface="Calibri"/>
                          <a:cs typeface="Arial"/>
                        </a:rPr>
                        <a:t>אופי הביטוי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661" marR="56661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דיגיטלי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661" marR="56661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אנאלוגי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661" marR="5666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65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i="1">
                          <a:latin typeface="Calibri"/>
                          <a:ea typeface="Calibri"/>
                          <a:cs typeface="Arial"/>
                        </a:rPr>
                        <a:t>דחיסות רעיונית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661" marR="56661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דחיסות נמוכה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661" marR="56661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דחיסות גבוהה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661" marR="5666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65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i="1">
                          <a:latin typeface="Calibri"/>
                          <a:ea typeface="Calibri"/>
                          <a:cs typeface="Arial"/>
                        </a:rPr>
                        <a:t>משלב לשוני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661" marR="56661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בינוני-נמוך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661" marR="56661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גבוה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661" marR="5666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721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i="1">
                          <a:latin typeface="Calibri"/>
                          <a:ea typeface="Calibri"/>
                          <a:cs typeface="Arial"/>
                        </a:rPr>
                        <a:t>עריכה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661" marR="56661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קשה לבצע פעולות עריכה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661" marR="56661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עריכה נעשית באופן אוטומטי לפי כללים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661" marR="5666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565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i="1">
                          <a:latin typeface="Calibri"/>
                          <a:ea typeface="Calibri"/>
                          <a:cs typeface="Arial"/>
                        </a:rPr>
                        <a:t>מבנה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661" marR="56661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לא צמוד לכללים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661" marR="56661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תלוי סוגה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661" marR="5666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855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661" marR="56661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661" marR="56661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661" marR="56661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אורגני">
  <a:themeElements>
    <a:clrScheme name="אורגני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אורגני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אורגני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20</TotalTime>
  <Words>126</Words>
  <Application>Microsoft Office PowerPoint</Application>
  <PresentationFormat>‫הצגה על המסך (4:3)</PresentationFormat>
  <Paragraphs>57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0" baseType="lpstr">
      <vt:lpstr>Arial</vt:lpstr>
      <vt:lpstr>Calibri</vt:lpstr>
      <vt:lpstr>Garamond</vt:lpstr>
      <vt:lpstr>אורגני</vt:lpstr>
      <vt:lpstr>שפה דבורה ושפה כתובה</vt:lpstr>
      <vt:lpstr>מימדי השפה</vt:lpstr>
      <vt:lpstr>מאפייני שפה דבורה ושפה כתובה (גיסי שריג)</vt:lpstr>
      <vt:lpstr>המשך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שפה דבורה ושפה כתובה</dc:title>
  <dc:creator>user</dc:creator>
  <cp:lastModifiedBy>ד"ר אסתר כהן</cp:lastModifiedBy>
  <cp:revision>4</cp:revision>
  <dcterms:created xsi:type="dcterms:W3CDTF">2015-08-30T13:56:19Z</dcterms:created>
  <dcterms:modified xsi:type="dcterms:W3CDTF">2022-09-11T13:07:01Z</dcterms:modified>
</cp:coreProperties>
</file>