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71" r:id="rId4"/>
    <p:sldId id="259" r:id="rId5"/>
    <p:sldId id="258" r:id="rId6"/>
    <p:sldId id="268" r:id="rId7"/>
    <p:sldId id="257" r:id="rId8"/>
    <p:sldId id="260" r:id="rId9"/>
    <p:sldId id="267" r:id="rId10"/>
    <p:sldId id="263" r:id="rId11"/>
    <p:sldId id="265" r:id="rId12"/>
    <p:sldId id="266" r:id="rId13"/>
    <p:sldId id="269" r:id="rId14"/>
    <p:sldId id="270" r:id="rId15"/>
    <p:sldId id="274" r:id="rId16"/>
    <p:sldId id="272" r:id="rId17"/>
    <p:sldId id="264" r:id="rId18"/>
    <p:sldId id="26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e-IL"/>
              <a:t>לחץ כדי לערוך סגנון כותרת של תבנית בסיס</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8" name="Date Placeholder 7"/>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8" name="Date Placeholder 7"/>
          <p:cNvSpPr>
            <a:spLocks noGrp="1"/>
          </p:cNvSpPr>
          <p:nvPr>
            <p:ph type="dt" sz="half" idx="10"/>
          </p:nvPr>
        </p:nvSpPr>
        <p:spPr/>
        <p:txBody>
          <a:bodyPr/>
          <a:lstStyle/>
          <a:p>
            <a:fld id="{5586B75A-687E-405C-8A0B-8D00578BA2C3}" type="datetimeFigureOut">
              <a:rPr lang="en-US" dirty="0"/>
              <a:pPr/>
              <a:t>1/5/2022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1/5/2022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1"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הבנת הנשמע והבנת הנקרא</a:t>
            </a:r>
          </a:p>
        </p:txBody>
      </p:sp>
      <p:sp>
        <p:nvSpPr>
          <p:cNvPr id="3" name="כותרת משנה 2"/>
          <p:cNvSpPr>
            <a:spLocks noGrp="1"/>
          </p:cNvSpPr>
          <p:nvPr>
            <p:ph type="subTitle" idx="1"/>
          </p:nvPr>
        </p:nvSpPr>
        <p:spPr/>
        <p:txBody>
          <a:bodyPr>
            <a:normAutofit fontScale="92500" lnSpcReduction="10000"/>
          </a:bodyPr>
          <a:lstStyle/>
          <a:p>
            <a:r>
              <a:rPr lang="nl-NL" b="1" dirty="0"/>
              <a:t>M. C. Wolf1  · M. M. L. Muijselaar2,4 · A. M. Boonstra3  · E. H. de Bree (2018) ;</a:t>
            </a:r>
            <a:r>
              <a:rPr lang="en-US" sz="2400" b="1" dirty="0"/>
              <a:t>Cain, Oakhill, &amp; Bryant, (2004) </a:t>
            </a:r>
            <a:r>
              <a:rPr lang="nl-NL" b="1" dirty="0"/>
              <a:t>;Hamuda et.al (2013)</a:t>
            </a:r>
            <a:r>
              <a:rPr lang="en-US" sz="2400" b="1" dirty="0"/>
              <a:t> </a:t>
            </a:r>
            <a:r>
              <a:rPr lang="en-US" sz="2400" b="1" dirty="0" err="1"/>
              <a:t>Pourhosein</a:t>
            </a:r>
            <a:r>
              <a:rPr lang="en-US" sz="2400" b="1" dirty="0"/>
              <a:t>, </a:t>
            </a:r>
            <a:r>
              <a:rPr lang="en-US" sz="2400" b="1" dirty="0" err="1"/>
              <a:t>Gilakjani</a:t>
            </a:r>
            <a:r>
              <a:rPr lang="en-US" sz="2400" b="1" dirty="0"/>
              <a:t> &amp; </a:t>
            </a:r>
            <a:r>
              <a:rPr lang="en-US" sz="2400" b="1" dirty="0" err="1"/>
              <a:t>Sabouri</a:t>
            </a:r>
            <a:r>
              <a:rPr lang="en-US" sz="2400" b="1" dirty="0"/>
              <a:t>, (2016)</a:t>
            </a:r>
            <a:endParaRPr lang="he-IL" b="1" dirty="0"/>
          </a:p>
        </p:txBody>
      </p:sp>
    </p:spTree>
    <p:extLst>
      <p:ext uri="{BB962C8B-B14F-4D97-AF65-F5344CB8AC3E}">
        <p14:creationId xmlns:p14="http://schemas.microsoft.com/office/powerpoint/2010/main" val="1289304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המודל של </a:t>
            </a:r>
            <a:r>
              <a:rPr lang="en-US" dirty="0" err="1"/>
              <a:t>Gernsbacher</a:t>
            </a:r>
            <a:endParaRPr lang="he-IL" dirty="0"/>
          </a:p>
        </p:txBody>
      </p:sp>
      <p:sp>
        <p:nvSpPr>
          <p:cNvPr id="3" name="מציין מיקום תוכן 2"/>
          <p:cNvSpPr>
            <a:spLocks noGrp="1"/>
          </p:cNvSpPr>
          <p:nvPr>
            <p:ph idx="1"/>
          </p:nvPr>
        </p:nvSpPr>
        <p:spPr/>
        <p:txBody>
          <a:bodyPr/>
          <a:lstStyle/>
          <a:p>
            <a:r>
              <a:rPr lang="he-IL" sz="2800" dirty="0" err="1"/>
              <a:t>גארנסבאכר</a:t>
            </a:r>
            <a:r>
              <a:rPr lang="he-IL" sz="2800" dirty="0"/>
              <a:t> </a:t>
            </a:r>
            <a:r>
              <a:rPr lang="en-US" sz="2800" dirty="0"/>
              <a:t> ) </a:t>
            </a:r>
            <a:r>
              <a:rPr lang="en-US" sz="2800" dirty="0" err="1"/>
              <a:t>Gernsbacher</a:t>
            </a:r>
            <a:r>
              <a:rPr lang="he-IL" sz="2800" dirty="0"/>
              <a:t> 1990 ) טוען שהבנה אינה תלויה באופן הצגת הטקסט ולכן אין הבדל ביכולות של הבנת הנקרא והבנת הנשמע ההבנה </a:t>
            </a:r>
            <a:r>
              <a:rPr lang="he-IL" sz="2800" dirty="0">
                <a:solidFill>
                  <a:srgbClr val="FF0000"/>
                </a:solidFill>
              </a:rPr>
              <a:t>היא יכולת כללית</a:t>
            </a:r>
            <a:r>
              <a:rPr lang="he-IL" sz="2800" dirty="0"/>
              <a:t>.</a:t>
            </a:r>
          </a:p>
        </p:txBody>
      </p:sp>
    </p:spTree>
    <p:extLst>
      <p:ext uri="{BB962C8B-B14F-4D97-AF65-F5344CB8AC3E}">
        <p14:creationId xmlns:p14="http://schemas.microsoft.com/office/powerpoint/2010/main" val="271439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מחקרים שבחנו את הקשר בין הבנת נקרא להבנת נשמע</a:t>
            </a:r>
          </a:p>
        </p:txBody>
      </p:sp>
      <p:sp>
        <p:nvSpPr>
          <p:cNvPr id="3" name="מציין מיקום תוכן 2"/>
          <p:cNvSpPr>
            <a:spLocks noGrp="1"/>
          </p:cNvSpPr>
          <p:nvPr>
            <p:ph idx="1"/>
          </p:nvPr>
        </p:nvSpPr>
        <p:spPr/>
        <p:txBody>
          <a:bodyPr>
            <a:normAutofit/>
          </a:bodyPr>
          <a:lstStyle/>
          <a:p>
            <a:pPr>
              <a:buFont typeface="Wingdings" panose="05000000000000000000" pitchFamily="2" charset="2"/>
              <a:buChar char="q"/>
            </a:pPr>
            <a:r>
              <a:rPr lang="en-US" sz="2400" dirty="0"/>
              <a:t>Ouellette &amp; Beers, 2010</a:t>
            </a:r>
            <a:r>
              <a:rPr lang="he-IL" sz="2400" dirty="0"/>
              <a:t>  </a:t>
            </a:r>
            <a:r>
              <a:rPr lang="en-US" sz="2400" dirty="0"/>
              <a:t>r</a:t>
            </a:r>
            <a:r>
              <a:rPr lang="en-US" sz="2400" i="1" dirty="0"/>
              <a:t> </a:t>
            </a:r>
            <a:r>
              <a:rPr lang="en-US" sz="2400" dirty="0"/>
              <a:t>= .63</a:t>
            </a:r>
          </a:p>
          <a:p>
            <a:pPr algn="r">
              <a:buFont typeface="Wingdings" panose="05000000000000000000" pitchFamily="2" charset="2"/>
              <a:buChar char="q"/>
            </a:pPr>
            <a:r>
              <a:rPr lang="en-US" sz="2400" dirty="0" err="1"/>
              <a:t>Diakidoy</a:t>
            </a:r>
            <a:r>
              <a:rPr lang="en-US" sz="2400" dirty="0"/>
              <a:t>, 2005</a:t>
            </a:r>
            <a:r>
              <a:rPr lang="he-IL" sz="2400" dirty="0"/>
              <a:t> </a:t>
            </a:r>
            <a:r>
              <a:rPr lang="en-US" sz="2400" dirty="0"/>
              <a:t>  r= .29</a:t>
            </a:r>
            <a:endParaRPr lang="he-IL" sz="2400" dirty="0"/>
          </a:p>
          <a:p>
            <a:pPr>
              <a:buFont typeface="Wingdings" panose="05000000000000000000" pitchFamily="2" charset="2"/>
              <a:buChar char="q"/>
            </a:pPr>
            <a:r>
              <a:rPr lang="he-IL" sz="2400" dirty="0"/>
              <a:t> המחקרים של </a:t>
            </a:r>
            <a:r>
              <a:rPr lang="he-IL" sz="2400" dirty="0" err="1"/>
              <a:t>ולוטינו</a:t>
            </a:r>
            <a:r>
              <a:rPr lang="he-IL" sz="2400" dirty="0"/>
              <a:t> ושות'   </a:t>
            </a:r>
            <a:r>
              <a:rPr lang="en-US" sz="2400" dirty="0"/>
              <a:t>(</a:t>
            </a:r>
            <a:r>
              <a:rPr lang="en-US" sz="2400" dirty="0" err="1"/>
              <a:t>Vellutino</a:t>
            </a:r>
            <a:r>
              <a:rPr lang="en-US" sz="2400" dirty="0"/>
              <a:t> et.al 2007)</a:t>
            </a:r>
            <a:r>
              <a:rPr lang="he-IL" sz="2400" dirty="0"/>
              <a:t>  הצביעו על קשר גבוה אך לא מובהק </a:t>
            </a:r>
            <a:endParaRPr lang="en-US" sz="2400" dirty="0"/>
          </a:p>
          <a:p>
            <a:pPr>
              <a:buFont typeface="Wingdings" panose="05000000000000000000" pitchFamily="2" charset="2"/>
              <a:buChar char="q"/>
            </a:pPr>
            <a:r>
              <a:rPr lang="he-IL" sz="2400" dirty="0"/>
              <a:t>חלק מהם מצאו קשר מובהק וחלק לא.</a:t>
            </a:r>
          </a:p>
          <a:p>
            <a:pPr marL="0" indent="0">
              <a:buNone/>
            </a:pPr>
            <a:endParaRPr lang="he-IL" sz="2400" dirty="0"/>
          </a:p>
          <a:p>
            <a:pPr marL="0" indent="0" algn="r">
              <a:buNone/>
            </a:pPr>
            <a:r>
              <a:rPr lang="he-IL" sz="2400" b="1" dirty="0"/>
              <a:t>מדוע אין עקביות?</a:t>
            </a:r>
          </a:p>
          <a:p>
            <a:pPr>
              <a:buFont typeface="Wingdings" panose="05000000000000000000" pitchFamily="2" charset="2"/>
              <a:buChar char="q"/>
            </a:pPr>
            <a:r>
              <a:rPr lang="he-IL" sz="2400" dirty="0"/>
              <a:t>כנראה שהתוצאות הן תלויות מטלה</a:t>
            </a:r>
          </a:p>
          <a:p>
            <a:pPr>
              <a:buFont typeface="Wingdings" panose="05000000000000000000" pitchFamily="2" charset="2"/>
              <a:buChar char="q"/>
            </a:pPr>
            <a:r>
              <a:rPr lang="he-IL" sz="2400" dirty="0"/>
              <a:t>המטלה צריכה להיות דומה- אורך טקסט, שאלות</a:t>
            </a:r>
          </a:p>
          <a:p>
            <a:pPr algn="r">
              <a:buFont typeface="Wingdings" panose="05000000000000000000" pitchFamily="2" charset="2"/>
              <a:buChar char="q"/>
            </a:pPr>
            <a:r>
              <a:rPr lang="he-IL" sz="2400" dirty="0"/>
              <a:t>כנראה שיש חפיפה כלשהי אך עדיין יש הבדל.</a:t>
            </a:r>
            <a:endParaRPr lang="en-US" sz="2400" dirty="0"/>
          </a:p>
        </p:txBody>
      </p:sp>
      <p:sp>
        <p:nvSpPr>
          <p:cNvPr id="4" name="מציין מיקום טקסט 3"/>
          <p:cNvSpPr>
            <a:spLocks noGrp="1"/>
          </p:cNvSpPr>
          <p:nvPr>
            <p:ph type="body" sz="half" idx="2"/>
          </p:nvPr>
        </p:nvSpPr>
        <p:spPr/>
        <p:txBody>
          <a:bodyPr/>
          <a:lstStyle/>
          <a:p>
            <a:endParaRPr lang="he-IL"/>
          </a:p>
        </p:txBody>
      </p:sp>
    </p:spTree>
    <p:extLst>
      <p:ext uri="{BB962C8B-B14F-4D97-AF65-F5344CB8AC3E}">
        <p14:creationId xmlns:p14="http://schemas.microsoft.com/office/powerpoint/2010/main" val="2182521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rtl="0"/>
            <a:r>
              <a:rPr lang="he-IL" dirty="0"/>
              <a:t>מחקר מקיף שבדק את הקשר במודל</a:t>
            </a:r>
            <a:r>
              <a:rPr lang="nl-NL" dirty="0"/>
              <a:t> </a:t>
            </a:r>
            <a:r>
              <a:rPr lang="he-IL" dirty="0"/>
              <a:t>רב-רכיבי</a:t>
            </a:r>
            <a:br>
              <a:rPr lang="he-IL" dirty="0"/>
            </a:br>
            <a:r>
              <a:rPr lang="nl-NL" dirty="0"/>
              <a:t>Wolf, et.al 2018</a:t>
            </a:r>
            <a:endParaRPr lang="he-IL" dirty="0"/>
          </a:p>
        </p:txBody>
      </p:sp>
      <p:sp>
        <p:nvSpPr>
          <p:cNvPr id="3" name="מציין מיקום תוכן 2"/>
          <p:cNvSpPr>
            <a:spLocks noGrp="1"/>
          </p:cNvSpPr>
          <p:nvPr>
            <p:ph idx="1"/>
          </p:nvPr>
        </p:nvSpPr>
        <p:spPr/>
        <p:txBody>
          <a:bodyPr>
            <a:normAutofit/>
          </a:bodyPr>
          <a:lstStyle/>
          <a:p>
            <a:r>
              <a:rPr lang="he-IL" sz="2400" dirty="0"/>
              <a:t>התוצאות- יש </a:t>
            </a:r>
            <a:r>
              <a:rPr lang="he-IL" sz="2400" b="1" dirty="0"/>
              <a:t>קשר חיובי מובהק </a:t>
            </a:r>
            <a:r>
              <a:rPr lang="he-IL" sz="2400" dirty="0"/>
              <a:t>בין קריאת מילים והבנת הנשמע וגם בהבנת הנקרא</a:t>
            </a:r>
          </a:p>
          <a:p>
            <a:r>
              <a:rPr lang="he-IL" sz="2400" b="1" dirty="0"/>
              <a:t>קשר חיובי </a:t>
            </a:r>
            <a:r>
              <a:rPr lang="he-IL" sz="2400" dirty="0"/>
              <a:t>בין קשב להבנת הנשמע אך לא בהבנת הנקרא</a:t>
            </a:r>
          </a:p>
          <a:p>
            <a:r>
              <a:rPr lang="he-IL" sz="2400" dirty="0"/>
              <a:t>קשר בין </a:t>
            </a:r>
            <a:r>
              <a:rPr lang="he-IL" sz="2400" b="1" dirty="0"/>
              <a:t>מבחן </a:t>
            </a:r>
            <a:r>
              <a:rPr lang="he-IL" sz="2400" b="1" dirty="0" err="1"/>
              <a:t>אודיטורי</a:t>
            </a:r>
            <a:r>
              <a:rPr lang="he-IL" sz="2400" b="1" dirty="0"/>
              <a:t> להבנת הנשמע </a:t>
            </a:r>
            <a:r>
              <a:rPr lang="he-IL" sz="2400" dirty="0"/>
              <a:t>אך לא בהבנת הנקרא</a:t>
            </a:r>
          </a:p>
          <a:p>
            <a:r>
              <a:rPr lang="he-IL" sz="2400" b="1" dirty="0"/>
              <a:t>קשר חיובי מובהק </a:t>
            </a:r>
            <a:r>
              <a:rPr lang="he-IL" sz="2400" dirty="0"/>
              <a:t>בין קריאה בשטף של מילים לבין </a:t>
            </a:r>
            <a:r>
              <a:rPr lang="he-IL" sz="2400" dirty="0" err="1"/>
              <a:t>הבנ"ק</a:t>
            </a:r>
            <a:endParaRPr lang="he-IL" sz="2400" dirty="0"/>
          </a:p>
          <a:p>
            <a:r>
              <a:rPr lang="he-IL" sz="2400" dirty="0"/>
              <a:t>אוצר מילים מסביר את השונות </a:t>
            </a:r>
            <a:r>
              <a:rPr lang="he-IL" sz="2400" dirty="0" err="1"/>
              <a:t>בהבנ"ש</a:t>
            </a:r>
            <a:r>
              <a:rPr lang="he-IL" sz="2400" dirty="0"/>
              <a:t> </a:t>
            </a:r>
            <a:r>
              <a:rPr lang="he-IL" sz="2400" dirty="0" err="1"/>
              <a:t>ובהבנ"ק</a:t>
            </a:r>
            <a:endParaRPr lang="he-IL" sz="2400" dirty="0"/>
          </a:p>
          <a:p>
            <a:r>
              <a:rPr lang="he-IL" sz="2400" dirty="0"/>
              <a:t>הבנת נקרא במתאם נמוך עם הבנת הנשמע</a:t>
            </a:r>
          </a:p>
          <a:p>
            <a:r>
              <a:rPr lang="he-IL" sz="2400" dirty="0">
                <a:solidFill>
                  <a:srgbClr val="FF0000"/>
                </a:solidFill>
              </a:rPr>
              <a:t>מסקנה של החוקרים-</a:t>
            </a:r>
            <a:r>
              <a:rPr lang="he-IL" sz="2400" dirty="0"/>
              <a:t> אין יכולת כללית משותפת להבנת הנקרא והבנת הנשמע</a:t>
            </a:r>
          </a:p>
          <a:p>
            <a:r>
              <a:rPr lang="he-IL" sz="2400" dirty="0"/>
              <a:t>אילו שתי יכולות עצמאיות</a:t>
            </a:r>
          </a:p>
        </p:txBody>
      </p:sp>
    </p:spTree>
    <p:extLst>
      <p:ext uri="{BB962C8B-B14F-4D97-AF65-F5344CB8AC3E}">
        <p14:creationId xmlns:p14="http://schemas.microsoft.com/office/powerpoint/2010/main" val="2301843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0"/>
            <a:r>
              <a:rPr lang="en-US" dirty="0"/>
              <a:t>Hamouda,2013</a:t>
            </a:r>
            <a:br>
              <a:rPr lang="en-US" dirty="0"/>
            </a:br>
            <a:r>
              <a:rPr lang="he-IL" dirty="0"/>
              <a:t>מודל הבנת הנשמע</a:t>
            </a:r>
          </a:p>
        </p:txBody>
      </p:sp>
      <p:sp>
        <p:nvSpPr>
          <p:cNvPr id="3" name="מציין מיקום תוכן 2"/>
          <p:cNvSpPr>
            <a:spLocks noGrp="1"/>
          </p:cNvSpPr>
          <p:nvPr>
            <p:ph idx="1"/>
          </p:nvPr>
        </p:nvSpPr>
        <p:spPr/>
        <p:txBody>
          <a:bodyPr>
            <a:normAutofit/>
          </a:bodyPr>
          <a:lstStyle/>
          <a:p>
            <a:r>
              <a:rPr lang="he-IL" sz="2800" b="1" dirty="0"/>
              <a:t>האסטרטגיות הקוגניטיביות- סכמות</a:t>
            </a:r>
          </a:p>
          <a:p>
            <a:r>
              <a:rPr lang="he-IL" sz="2800" b="1" dirty="0"/>
              <a:t>עיבוד מידע שמיעתי אינטראקטיבי-מילים למשמעות רצפים</a:t>
            </a:r>
          </a:p>
          <a:p>
            <a:r>
              <a:rPr lang="he-IL" sz="2800" b="1" dirty="0"/>
              <a:t>אסטרטגיות מטה-קוגניטיביות- תכנון וניטור המשימה- פונקציות ניהוליות</a:t>
            </a:r>
          </a:p>
          <a:p>
            <a:r>
              <a:rPr lang="he-IL" sz="2800" b="1" dirty="0"/>
              <a:t>אסטרטגיות חברתיות-רגשיות- קשר עם רמת חרדה</a:t>
            </a:r>
            <a:endParaRPr lang="he-IL" sz="2800" dirty="0"/>
          </a:p>
        </p:txBody>
      </p:sp>
    </p:spTree>
    <p:extLst>
      <p:ext uri="{BB962C8B-B14F-4D97-AF65-F5344CB8AC3E}">
        <p14:creationId xmlns:p14="http://schemas.microsoft.com/office/powerpoint/2010/main" val="627376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השלכות להוראה</a:t>
            </a:r>
          </a:p>
        </p:txBody>
      </p:sp>
      <p:sp>
        <p:nvSpPr>
          <p:cNvPr id="3" name="מציין מיקום תוכן 2"/>
          <p:cNvSpPr>
            <a:spLocks noGrp="1"/>
          </p:cNvSpPr>
          <p:nvPr>
            <p:ph idx="1"/>
          </p:nvPr>
        </p:nvSpPr>
        <p:spPr/>
        <p:txBody>
          <a:bodyPr/>
          <a:lstStyle/>
          <a:p>
            <a:pPr>
              <a:lnSpc>
                <a:spcPct val="150000"/>
              </a:lnSpc>
            </a:pPr>
            <a:r>
              <a:rPr lang="he-IL" b="1" dirty="0"/>
              <a:t>תנאי הקלט-</a:t>
            </a:r>
            <a:r>
              <a:rPr lang="he-IL" dirty="0"/>
              <a:t>  למנוע קולות רקע ולהדגיש את ההגייה הנכונה של הדיבור ולהקטין ככל שניתן את מה שנקרא – שינויים בלתי רצויים בקלט. בחיים שלנו אנשים מדברים באותו הזמן, יש תמיד קולות רקע העלולים להסוות קולות של דיבור ואנשים מבטאים מילים בצורה הרבה פחות עקבית ממה שהיינו מצפים לפי השפה הכתובה.</a:t>
            </a:r>
            <a:endParaRPr lang="en-US" dirty="0"/>
          </a:p>
          <a:p>
            <a:pPr>
              <a:lnSpc>
                <a:spcPct val="150000"/>
              </a:lnSpc>
            </a:pPr>
            <a:r>
              <a:rPr lang="he-IL" dirty="0"/>
              <a:t> אנשים "שומעים" דברים שיתכן שנעדרים לגמרי בקלט האקוסטי,  בעיקר מפני שחלק נכבד ממה שאנשים מבינים מתקבל </a:t>
            </a:r>
            <a:r>
              <a:rPr lang="he-IL" u="sng" dirty="0"/>
              <a:t>לפי ההקשר שבו מתרחשת פעולת  הדיבור.</a:t>
            </a:r>
            <a:endParaRPr lang="he-IL" dirty="0"/>
          </a:p>
        </p:txBody>
      </p:sp>
    </p:spTree>
    <p:extLst>
      <p:ext uri="{BB962C8B-B14F-4D97-AF65-F5344CB8AC3E}">
        <p14:creationId xmlns:p14="http://schemas.microsoft.com/office/powerpoint/2010/main" val="49080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FC31E78-1562-45C7-9B68-9992D97B70F9}"/>
              </a:ext>
            </a:extLst>
          </p:cNvPr>
          <p:cNvSpPr>
            <a:spLocks noGrp="1"/>
          </p:cNvSpPr>
          <p:nvPr>
            <p:ph type="title"/>
          </p:nvPr>
        </p:nvSpPr>
        <p:spPr/>
        <p:txBody>
          <a:bodyPr/>
          <a:lstStyle/>
          <a:p>
            <a:r>
              <a:rPr lang="he-IL" dirty="0"/>
              <a:t>שימת לב למכשולים בהבנת הנשמע</a:t>
            </a:r>
            <a:endParaRPr lang="en-IL" dirty="0"/>
          </a:p>
        </p:txBody>
      </p:sp>
      <p:sp>
        <p:nvSpPr>
          <p:cNvPr id="3" name="מציין מיקום תוכן 2">
            <a:extLst>
              <a:ext uri="{FF2B5EF4-FFF2-40B4-BE49-F238E27FC236}">
                <a16:creationId xmlns:a16="http://schemas.microsoft.com/office/drawing/2014/main" id="{79D991C2-2541-40B5-8BEE-B3932D5551EF}"/>
              </a:ext>
            </a:extLst>
          </p:cNvPr>
          <p:cNvSpPr>
            <a:spLocks noGrp="1"/>
          </p:cNvSpPr>
          <p:nvPr>
            <p:ph idx="1"/>
          </p:nvPr>
        </p:nvSpPr>
        <p:spPr/>
        <p:txBody>
          <a:bodyPr/>
          <a:lstStyle/>
          <a:p>
            <a:r>
              <a:rPr lang="he-IL" sz="2400" dirty="0"/>
              <a:t>אקצנט- אופן ההגייה (הגייה צפונבונית/ הגייה מזרחית/ הגייה תקנית מאוד/ )</a:t>
            </a:r>
          </a:p>
          <a:p>
            <a:r>
              <a:rPr lang="he-IL" sz="2400" dirty="0"/>
              <a:t>איכות ההקלטה</a:t>
            </a:r>
          </a:p>
          <a:p>
            <a:r>
              <a:rPr lang="he-IL" sz="2400" dirty="0"/>
              <a:t>הבדלים תרבותיים</a:t>
            </a:r>
          </a:p>
          <a:p>
            <a:r>
              <a:rPr lang="he-IL" sz="2400" dirty="0"/>
              <a:t>מהירות ההקראה</a:t>
            </a:r>
          </a:p>
          <a:p>
            <a:r>
              <a:rPr lang="he-IL" sz="2400" dirty="0"/>
              <a:t>אוצר מילים במשלב גבוה</a:t>
            </a:r>
          </a:p>
          <a:p>
            <a:r>
              <a:rPr lang="he-IL" sz="2400" dirty="0"/>
              <a:t>ידע קודם חסר</a:t>
            </a:r>
          </a:p>
          <a:p>
            <a:endParaRPr lang="en-IL" dirty="0"/>
          </a:p>
        </p:txBody>
      </p:sp>
    </p:spTree>
    <p:extLst>
      <p:ext uri="{BB962C8B-B14F-4D97-AF65-F5344CB8AC3E}">
        <p14:creationId xmlns:p14="http://schemas.microsoft.com/office/powerpoint/2010/main" val="1227866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הוראת הבנת הנשמע</a:t>
            </a:r>
          </a:p>
        </p:txBody>
      </p:sp>
      <p:sp>
        <p:nvSpPr>
          <p:cNvPr id="3" name="מציין מיקום תוכן 2"/>
          <p:cNvSpPr>
            <a:spLocks noGrp="1"/>
          </p:cNvSpPr>
          <p:nvPr>
            <p:ph idx="1"/>
          </p:nvPr>
        </p:nvSpPr>
        <p:spPr/>
        <p:txBody>
          <a:bodyPr>
            <a:normAutofit/>
          </a:bodyPr>
          <a:lstStyle/>
          <a:p>
            <a:r>
              <a:rPr lang="he-IL" sz="2800" dirty="0"/>
              <a:t>הוראה מכוונת לפיתוח של כישורי הבנת הנשמע יכולה לקדם את הבנת הנקרא,  הוראה כזו עשויה להיות אפילו יותר קריטית לתלמידים החווים קשיים בהבנת הנקרא</a:t>
            </a:r>
          </a:p>
          <a:p>
            <a:r>
              <a:rPr lang="he-IL" sz="2800" dirty="0"/>
              <a:t> (</a:t>
            </a:r>
            <a:r>
              <a:rPr lang="en-US" sz="2800" dirty="0" err="1"/>
              <a:t>Stainthorp</a:t>
            </a:r>
            <a:r>
              <a:rPr lang="en-US" sz="2800" dirty="0"/>
              <a:t>, &amp; </a:t>
            </a:r>
            <a:r>
              <a:rPr lang="en-US" sz="2800" dirty="0" err="1"/>
              <a:t>Snowling</a:t>
            </a:r>
            <a:r>
              <a:rPr lang="en-US" sz="2800" dirty="0"/>
              <a:t>, 2008</a:t>
            </a:r>
            <a:r>
              <a:rPr lang="he-IL" sz="2800" dirty="0"/>
              <a:t>). </a:t>
            </a:r>
            <a:endParaRPr lang="en-US" sz="2800" dirty="0"/>
          </a:p>
          <a:p>
            <a:endParaRPr lang="he-IL" sz="2800" dirty="0"/>
          </a:p>
        </p:txBody>
      </p:sp>
    </p:spTree>
    <p:extLst>
      <p:ext uri="{BB962C8B-B14F-4D97-AF65-F5344CB8AC3E}">
        <p14:creationId xmlns:p14="http://schemas.microsoft.com/office/powerpoint/2010/main" val="2936074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הבנת הנשמע-עירור מוטיבציה</a:t>
            </a:r>
            <a:br>
              <a:rPr lang="he-IL" dirty="0"/>
            </a:br>
            <a:r>
              <a:rPr lang="he-IL" dirty="0"/>
              <a:t>להבנת הנקרא</a:t>
            </a:r>
          </a:p>
        </p:txBody>
      </p:sp>
      <p:sp>
        <p:nvSpPr>
          <p:cNvPr id="3" name="מציין מיקום תוכן 2"/>
          <p:cNvSpPr>
            <a:spLocks noGrp="1"/>
          </p:cNvSpPr>
          <p:nvPr>
            <p:ph idx="1"/>
          </p:nvPr>
        </p:nvSpPr>
        <p:spPr/>
        <p:txBody>
          <a:bodyPr>
            <a:normAutofit/>
          </a:bodyPr>
          <a:lstStyle/>
          <a:p>
            <a:pPr marL="0" indent="0">
              <a:buNone/>
            </a:pPr>
            <a:r>
              <a:rPr lang="he-IL" sz="2800" dirty="0"/>
              <a:t>                        האזן ואחר כך קרא:</a:t>
            </a:r>
          </a:p>
          <a:p>
            <a:r>
              <a:rPr lang="he-IL" sz="2800" dirty="0"/>
              <a:t>הנאה מהאזנה</a:t>
            </a:r>
          </a:p>
          <a:p>
            <a:r>
              <a:rPr lang="he-IL" sz="2800" dirty="0"/>
              <a:t>הקלות היחסית של ההבנה</a:t>
            </a:r>
          </a:p>
          <a:p>
            <a:r>
              <a:rPr lang="he-IL" sz="2800" dirty="0"/>
              <a:t>הדיאלוג המתלווה להאזנה</a:t>
            </a:r>
          </a:p>
          <a:p>
            <a:r>
              <a:rPr lang="he-IL" sz="2800" dirty="0"/>
              <a:t>יכולה לשמש כתמיכה של הקורא להבנת הטקסט</a:t>
            </a:r>
          </a:p>
        </p:txBody>
      </p:sp>
    </p:spTree>
    <p:extLst>
      <p:ext uri="{BB962C8B-B14F-4D97-AF65-F5344CB8AC3E}">
        <p14:creationId xmlns:p14="http://schemas.microsoft.com/office/powerpoint/2010/main" val="349167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במבט התפתחותי</a:t>
            </a:r>
          </a:p>
        </p:txBody>
      </p:sp>
      <p:sp>
        <p:nvSpPr>
          <p:cNvPr id="3" name="מציין מיקום תוכן 2"/>
          <p:cNvSpPr>
            <a:spLocks noGrp="1"/>
          </p:cNvSpPr>
          <p:nvPr>
            <p:ph idx="1"/>
          </p:nvPr>
        </p:nvSpPr>
        <p:spPr/>
        <p:txBody>
          <a:bodyPr>
            <a:normAutofit/>
          </a:bodyPr>
          <a:lstStyle/>
          <a:p>
            <a:r>
              <a:rPr lang="he-IL" sz="2800" dirty="0"/>
              <a:t>במבט התפתחותי- גיל 2-7    הבנת הנשמע טובה יותר מהקריאה.</a:t>
            </a:r>
            <a:endParaRPr lang="en-US" sz="2800" dirty="0"/>
          </a:p>
          <a:p>
            <a:r>
              <a:rPr lang="he-IL" sz="2800" dirty="0"/>
              <a:t>ככל שמיומנות הקריאה עולה, גוברת העדפה לקריאה במקום האזנה לטקסט.</a:t>
            </a:r>
            <a:endParaRPr lang="en-US" sz="2800" dirty="0"/>
          </a:p>
          <a:p>
            <a:r>
              <a:rPr lang="he-IL" sz="2800" dirty="0"/>
              <a:t>הסוגה המועדפת להאזנה היא סיפורים ולא טקסט </a:t>
            </a:r>
            <a:r>
              <a:rPr lang="he-IL" sz="2800" dirty="0" err="1"/>
              <a:t>מידעי</a:t>
            </a:r>
            <a:r>
              <a:rPr lang="he-IL" sz="2800" dirty="0"/>
              <a:t>.</a:t>
            </a:r>
            <a:endParaRPr lang="en-US" sz="2800" dirty="0"/>
          </a:p>
        </p:txBody>
      </p:sp>
    </p:spTree>
    <p:extLst>
      <p:ext uri="{BB962C8B-B14F-4D97-AF65-F5344CB8AC3E}">
        <p14:creationId xmlns:p14="http://schemas.microsoft.com/office/powerpoint/2010/main" val="2244292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הצעה לפעילות שתקדם הבנת נשמע של תלמידים מתקשים</a:t>
            </a:r>
          </a:p>
        </p:txBody>
      </p:sp>
      <p:sp>
        <p:nvSpPr>
          <p:cNvPr id="3" name="מציין מיקום תוכן 2"/>
          <p:cNvSpPr>
            <a:spLocks noGrp="1"/>
          </p:cNvSpPr>
          <p:nvPr>
            <p:ph idx="1"/>
          </p:nvPr>
        </p:nvSpPr>
        <p:spPr/>
        <p:txBody>
          <a:bodyPr>
            <a:normAutofit/>
          </a:bodyPr>
          <a:lstStyle/>
          <a:p>
            <a:r>
              <a:rPr lang="he-IL" sz="2400" dirty="0"/>
              <a:t>תלמידים יושבים בזוגות- כל אחד בתורו נותן לחברו הוראת ביצוע .</a:t>
            </a:r>
          </a:p>
          <a:p>
            <a:r>
              <a:rPr lang="he-IL" sz="2400" dirty="0"/>
              <a:t>ההוראה יכולה להיות על גבי דף צורות, יכולה להיות תנועתית, יכולה לעסוק בהתמצאות במרחב.</a:t>
            </a:r>
          </a:p>
          <a:p>
            <a:r>
              <a:rPr lang="he-IL" sz="2400" dirty="0"/>
              <a:t>התלמידים צריכים להאזין אחד לשני, לזכור מה נאמר להם, להבין את הקשר בין הפעולות של המשימה ולשמור על רצף.</a:t>
            </a:r>
          </a:p>
          <a:p>
            <a:endParaRPr lang="he-IL" sz="2400" dirty="0"/>
          </a:p>
          <a:p>
            <a:r>
              <a:rPr lang="he-IL" sz="2400" dirty="0"/>
              <a:t>למשל: האזן לי ואחר כך תבצע:</a:t>
            </a:r>
          </a:p>
          <a:p>
            <a:r>
              <a:rPr lang="he-IL" sz="2400" dirty="0"/>
              <a:t>גע בכתף שמאל, הנף את יד שמאל, צעד קדימה שני צעדים.</a:t>
            </a:r>
          </a:p>
        </p:txBody>
      </p:sp>
    </p:spTree>
    <p:extLst>
      <p:ext uri="{BB962C8B-B14F-4D97-AF65-F5344CB8AC3E}">
        <p14:creationId xmlns:p14="http://schemas.microsoft.com/office/powerpoint/2010/main" val="277765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הבנת הנקרא</a:t>
            </a:r>
            <a:br>
              <a:rPr lang="he-IL" dirty="0"/>
            </a:br>
            <a:r>
              <a:rPr lang="he-IL" dirty="0"/>
              <a:t>הבנת נשמע</a:t>
            </a:r>
          </a:p>
        </p:txBody>
      </p:sp>
      <p:sp>
        <p:nvSpPr>
          <p:cNvPr id="3" name="מציין מיקום תוכן 2"/>
          <p:cNvSpPr>
            <a:spLocks noGrp="1"/>
          </p:cNvSpPr>
          <p:nvPr>
            <p:ph idx="1"/>
          </p:nvPr>
        </p:nvSpPr>
        <p:spPr/>
        <p:txBody>
          <a:bodyPr/>
          <a:lstStyle/>
          <a:p>
            <a:r>
              <a:rPr lang="he-IL" sz="2800" dirty="0"/>
              <a:t>הבנת הנקרא מטופלת באינטנסיביות במערכות החינוך אבל הבנת הנשמע לא מטופלת ואף מוזנחת ברגע שהילד לומד לקרוא.</a:t>
            </a:r>
          </a:p>
          <a:p>
            <a:r>
              <a:rPr lang="he-IL" sz="2800" dirty="0"/>
              <a:t>בימינו אמצעים טכנולוגיים דורשים הבנת נשמע והבנת נקרא.</a:t>
            </a:r>
          </a:p>
          <a:p>
            <a:r>
              <a:rPr lang="he-IL" sz="2800" dirty="0"/>
              <a:t>הבנת הנקרא והבנת הנשמע יעד משותף: הקורא יקשור יחד רצף של רעיונות לכדי מסר אחד קוהרנטי (</a:t>
            </a:r>
            <a:r>
              <a:rPr lang="en-US" sz="2800" dirty="0"/>
              <a:t>Cain, Oakhill, &amp; Bryant, 2004</a:t>
            </a:r>
            <a:r>
              <a:rPr lang="he-IL" sz="3600" dirty="0"/>
              <a:t>). </a:t>
            </a:r>
          </a:p>
        </p:txBody>
      </p:sp>
    </p:spTree>
    <p:extLst>
      <p:ext uri="{BB962C8B-B14F-4D97-AF65-F5344CB8AC3E}">
        <p14:creationId xmlns:p14="http://schemas.microsoft.com/office/powerpoint/2010/main" val="203907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הבנת נשמע – מוצא טוב לקוראים חלשים</a:t>
            </a:r>
          </a:p>
        </p:txBody>
      </p:sp>
      <p:sp>
        <p:nvSpPr>
          <p:cNvPr id="3" name="מציין מיקום תוכן 2"/>
          <p:cNvSpPr>
            <a:spLocks noGrp="1"/>
          </p:cNvSpPr>
          <p:nvPr>
            <p:ph idx="1"/>
          </p:nvPr>
        </p:nvSpPr>
        <p:spPr/>
        <p:txBody>
          <a:bodyPr>
            <a:normAutofit/>
          </a:bodyPr>
          <a:lstStyle/>
          <a:p>
            <a:r>
              <a:rPr lang="he-IL" sz="3200" dirty="0"/>
              <a:t>טקסטים מוקלטים, תכניות </a:t>
            </a:r>
            <a:r>
              <a:rPr lang="he-IL" sz="3200" dirty="0" err="1"/>
              <a:t>פודקאסט</a:t>
            </a:r>
            <a:r>
              <a:rPr lang="he-IL" sz="3200" dirty="0"/>
              <a:t>, תשדירי רדיו, סרטונים יכולים להוות תשתית לקידום הבנת הנשמע באוכלוסיות חלשות.</a:t>
            </a:r>
          </a:p>
        </p:txBody>
      </p:sp>
    </p:spTree>
    <p:extLst>
      <p:ext uri="{BB962C8B-B14F-4D97-AF65-F5344CB8AC3E}">
        <p14:creationId xmlns:p14="http://schemas.microsoft.com/office/powerpoint/2010/main" val="269757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מהו הקשר?</a:t>
            </a:r>
          </a:p>
        </p:txBody>
      </p:sp>
      <p:sp>
        <p:nvSpPr>
          <p:cNvPr id="3" name="מציין מיקום תוכן 2"/>
          <p:cNvSpPr>
            <a:spLocks noGrp="1"/>
          </p:cNvSpPr>
          <p:nvPr>
            <p:ph idx="1"/>
          </p:nvPr>
        </p:nvSpPr>
        <p:spPr/>
        <p:txBody>
          <a:bodyPr>
            <a:normAutofit/>
          </a:bodyPr>
          <a:lstStyle/>
          <a:p>
            <a:r>
              <a:rPr lang="he-IL" sz="3600" dirty="0"/>
              <a:t>הבנת הנשמע מסמנת את הפוטנציאל של הבנת הנקרא, מדוע?</a:t>
            </a:r>
          </a:p>
          <a:p>
            <a:r>
              <a:rPr lang="he-IL" sz="3600" dirty="0"/>
              <a:t>הבנת הנשמע מספקת את רמת ההבנה של הנבדק ללא קשיים בפענוח.</a:t>
            </a:r>
            <a:endParaRPr lang="en-US" sz="3600" dirty="0"/>
          </a:p>
          <a:p>
            <a:endParaRPr lang="he-IL" sz="3600" dirty="0"/>
          </a:p>
        </p:txBody>
      </p:sp>
    </p:spTree>
    <p:extLst>
      <p:ext uri="{BB962C8B-B14F-4D97-AF65-F5344CB8AC3E}">
        <p14:creationId xmlns:p14="http://schemas.microsoft.com/office/powerpoint/2010/main" val="304247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תהליך עיבוד מידע בהבנת הנשמע</a:t>
            </a:r>
            <a:br>
              <a:rPr lang="he-IL" dirty="0"/>
            </a:br>
            <a:endParaRPr lang="he-IL" dirty="0"/>
          </a:p>
        </p:txBody>
      </p:sp>
      <p:sp>
        <p:nvSpPr>
          <p:cNvPr id="3" name="מציין מיקום תוכן 2"/>
          <p:cNvSpPr>
            <a:spLocks noGrp="1"/>
          </p:cNvSpPr>
          <p:nvPr>
            <p:ph idx="1"/>
          </p:nvPr>
        </p:nvSpPr>
        <p:spPr/>
        <p:txBody>
          <a:bodyPr/>
          <a:lstStyle/>
          <a:p>
            <a:r>
              <a:rPr lang="he-IL" sz="3600" dirty="0"/>
              <a:t> האזנה </a:t>
            </a:r>
          </a:p>
          <a:p>
            <a:r>
              <a:rPr lang="he-IL" sz="3600" dirty="0"/>
              <a:t>הבנת </a:t>
            </a:r>
            <a:r>
              <a:rPr lang="he-IL" sz="3600" dirty="0" err="1"/>
              <a:t>הפרוזודיה</a:t>
            </a:r>
            <a:endParaRPr lang="he-IL" sz="3600" dirty="0"/>
          </a:p>
          <a:p>
            <a:r>
              <a:rPr lang="he-IL" sz="3600" dirty="0"/>
              <a:t>קשב</a:t>
            </a:r>
          </a:p>
          <a:p>
            <a:r>
              <a:rPr lang="he-IL" sz="3600" dirty="0"/>
              <a:t>זיכרון לטווח קצר</a:t>
            </a:r>
          </a:p>
          <a:p>
            <a:r>
              <a:rPr lang="he-IL" sz="3600" dirty="0"/>
              <a:t> יצירת היגדים  </a:t>
            </a:r>
          </a:p>
          <a:p>
            <a:r>
              <a:rPr lang="he-IL" sz="3600" dirty="0"/>
              <a:t>הכללות, השמטות והסקה </a:t>
            </a:r>
            <a:endParaRPr lang="en-US" sz="3600" dirty="0"/>
          </a:p>
          <a:p>
            <a:endParaRPr lang="he-IL" dirty="0"/>
          </a:p>
        </p:txBody>
      </p:sp>
    </p:spTree>
    <p:extLst>
      <p:ext uri="{BB962C8B-B14F-4D97-AF65-F5344CB8AC3E}">
        <p14:creationId xmlns:p14="http://schemas.microsoft.com/office/powerpoint/2010/main" val="53757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במה שונה  הבנת הנשמע?</a:t>
            </a:r>
          </a:p>
        </p:txBody>
      </p:sp>
      <p:sp>
        <p:nvSpPr>
          <p:cNvPr id="3" name="מציין מיקום תוכן 2"/>
          <p:cNvSpPr>
            <a:spLocks noGrp="1"/>
          </p:cNvSpPr>
          <p:nvPr>
            <p:ph idx="1"/>
          </p:nvPr>
        </p:nvSpPr>
        <p:spPr/>
        <p:txBody>
          <a:bodyPr>
            <a:normAutofit/>
          </a:bodyPr>
          <a:lstStyle/>
          <a:p>
            <a:r>
              <a:rPr lang="he-IL" sz="3200" dirty="0"/>
              <a:t>המאזין משווה את המידע הקולי בעת ההאזנה עם הידע הקודם שלו בתבניות פונולוגיות, במבנים דקדוקיים, ובאינטונציה. </a:t>
            </a:r>
          </a:p>
          <a:p>
            <a:r>
              <a:rPr lang="he-IL" sz="3200" dirty="0"/>
              <a:t>כל אלה יכולים לספק את המשמעות מהטקסט המושמע. </a:t>
            </a:r>
          </a:p>
          <a:p>
            <a:r>
              <a:rPr lang="he-IL" sz="3200" dirty="0"/>
              <a:t> </a:t>
            </a:r>
            <a:r>
              <a:rPr lang="en-US" sz="3200" dirty="0" err="1"/>
              <a:t>Pourhosein</a:t>
            </a:r>
            <a:r>
              <a:rPr lang="en-US" sz="3200" dirty="0"/>
              <a:t>, </a:t>
            </a:r>
            <a:r>
              <a:rPr lang="en-US" sz="3200" dirty="0" err="1"/>
              <a:t>Gilakjani</a:t>
            </a:r>
            <a:r>
              <a:rPr lang="en-US" sz="3200" dirty="0"/>
              <a:t> &amp; </a:t>
            </a:r>
            <a:r>
              <a:rPr lang="en-US" sz="3200" dirty="0" err="1"/>
              <a:t>Sabouri</a:t>
            </a:r>
            <a:r>
              <a:rPr lang="en-US" sz="3200" dirty="0"/>
              <a:t>, 2016</a:t>
            </a:r>
            <a:endParaRPr lang="he-IL" sz="3200" dirty="0"/>
          </a:p>
        </p:txBody>
      </p:sp>
    </p:spTree>
    <p:extLst>
      <p:ext uri="{BB962C8B-B14F-4D97-AF65-F5344CB8AC3E}">
        <p14:creationId xmlns:p14="http://schemas.microsoft.com/office/powerpoint/2010/main" val="1251482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כישורי האזנה וזיכרון</a:t>
            </a:r>
          </a:p>
        </p:txBody>
      </p:sp>
      <p:sp>
        <p:nvSpPr>
          <p:cNvPr id="3" name="מציין מיקום תוכן 2"/>
          <p:cNvSpPr>
            <a:spLocks noGrp="1"/>
          </p:cNvSpPr>
          <p:nvPr>
            <p:ph idx="1"/>
          </p:nvPr>
        </p:nvSpPr>
        <p:spPr>
          <a:xfrm>
            <a:off x="3869268" y="864108"/>
            <a:ext cx="6961864" cy="4660929"/>
          </a:xfrm>
        </p:spPr>
        <p:txBody>
          <a:bodyPr>
            <a:normAutofit/>
          </a:bodyPr>
          <a:lstStyle/>
          <a:p>
            <a:endParaRPr lang="he-IL" dirty="0"/>
          </a:p>
          <a:p>
            <a:r>
              <a:rPr lang="he-IL" sz="3600" dirty="0"/>
              <a:t>שמירת מידע שפתי בזיכרון לטווח קצר: </a:t>
            </a:r>
          </a:p>
          <a:p>
            <a:r>
              <a:rPr lang="he-IL" sz="3600" dirty="0"/>
              <a:t>בהבנת הנשמע אין למאזין יכולת לנוע בטקסט או לקרוא קריאה חוזרת ועל כן יצטרך לא לאבד מידע ולעבד אותו באופן מידי על מנת שהמידע ישמר בזיכרון לטווח ארוך. </a:t>
            </a:r>
          </a:p>
        </p:txBody>
      </p:sp>
    </p:spTree>
    <p:extLst>
      <p:ext uri="{BB962C8B-B14F-4D97-AF65-F5344CB8AC3E}">
        <p14:creationId xmlns:p14="http://schemas.microsoft.com/office/powerpoint/2010/main" val="398144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לימוד </a:t>
            </a:r>
            <a:r>
              <a:rPr lang="he-IL" dirty="0" err="1"/>
              <a:t>הפרוזודיה</a:t>
            </a:r>
            <a:br>
              <a:rPr lang="he-IL" dirty="0"/>
            </a:br>
            <a:r>
              <a:rPr lang="he-IL" dirty="0"/>
              <a:t>כנראה מסייע בהבנה</a:t>
            </a:r>
          </a:p>
        </p:txBody>
      </p:sp>
      <p:sp>
        <p:nvSpPr>
          <p:cNvPr id="3" name="מציין מיקום תוכן 2"/>
          <p:cNvSpPr>
            <a:spLocks noGrp="1"/>
          </p:cNvSpPr>
          <p:nvPr>
            <p:ph idx="1"/>
          </p:nvPr>
        </p:nvSpPr>
        <p:spPr/>
        <p:txBody>
          <a:bodyPr>
            <a:normAutofit/>
          </a:bodyPr>
          <a:lstStyle/>
          <a:p>
            <a:r>
              <a:rPr lang="he-IL" sz="3600" dirty="0"/>
              <a:t>הנגנת המילה מספקת  זיכרון פונולוגי-אורתוגרפי ומכאן מגיעה נגישות מהירה למשמעות המילה. </a:t>
            </a:r>
          </a:p>
          <a:p>
            <a:r>
              <a:rPr lang="he-IL" sz="3600" dirty="0"/>
              <a:t>ההנגנה של הטקסט – מספקת משמעות תחבירית - טקסטואלית.  </a:t>
            </a:r>
          </a:p>
          <a:p>
            <a:endParaRPr lang="he-IL" sz="3600" dirty="0"/>
          </a:p>
          <a:p>
            <a:r>
              <a:rPr lang="he-IL" sz="3600" dirty="0"/>
              <a:t>לימוד </a:t>
            </a:r>
            <a:r>
              <a:rPr lang="he-IL" sz="3600" dirty="0" err="1"/>
              <a:t>הפרוזודיה</a:t>
            </a:r>
            <a:r>
              <a:rPr lang="he-IL" sz="3600" dirty="0"/>
              <a:t> נעשה באמצעות  חשיפה וחיקוי  </a:t>
            </a:r>
            <a:endParaRPr lang="en-US" sz="3600" dirty="0"/>
          </a:p>
          <a:p>
            <a:endParaRPr lang="he-IL" sz="3600" dirty="0"/>
          </a:p>
        </p:txBody>
      </p:sp>
    </p:spTree>
    <p:extLst>
      <p:ext uri="{BB962C8B-B14F-4D97-AF65-F5344CB8AC3E}">
        <p14:creationId xmlns:p14="http://schemas.microsoft.com/office/powerpoint/2010/main" val="274757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האם המודל הפשוט של הובר </a:t>
            </a:r>
            <a:r>
              <a:rPr lang="he-IL" dirty="0" err="1"/>
              <a:t>וגאף</a:t>
            </a:r>
            <a:r>
              <a:rPr lang="he-IL" dirty="0"/>
              <a:t> 1990 מסביר את הקשר בין הבנת נקרא להבנת נשמע?</a:t>
            </a:r>
          </a:p>
        </p:txBody>
      </p:sp>
      <p:sp>
        <p:nvSpPr>
          <p:cNvPr id="3" name="מציין מיקום תוכן 2"/>
          <p:cNvSpPr>
            <a:spLocks noGrp="1"/>
          </p:cNvSpPr>
          <p:nvPr>
            <p:ph idx="1"/>
          </p:nvPr>
        </p:nvSpPr>
        <p:spPr/>
        <p:txBody>
          <a:bodyPr>
            <a:normAutofit/>
          </a:bodyPr>
          <a:lstStyle/>
          <a:p>
            <a:r>
              <a:rPr lang="he-IL" sz="2800" dirty="0"/>
              <a:t>המודל הפשוט המצביע על קשר מנבא בין פענוח ויכולת לשונית לבין הבנת הנקרא. </a:t>
            </a:r>
          </a:p>
          <a:p>
            <a:r>
              <a:rPr lang="he-IL" sz="2800" dirty="0"/>
              <a:t>יש סברה שבמהלך הקריאה נעשה מעין תרגום של הסימן הכתוב למילה הדבורה, ואם אכן כך הדבר, אפשר לטעון שמרגע שהתרגום נעשה, אין הבדל בין הבנת הנקרא להבנת הנשמע, ועל כן גם אין צורך בתאוריות נפרדות (2000</a:t>
            </a:r>
            <a:r>
              <a:rPr lang="en-US" sz="2800" dirty="0"/>
              <a:t> .(Alderson,  </a:t>
            </a:r>
          </a:p>
          <a:p>
            <a:endParaRPr lang="he-IL" sz="2800" dirty="0"/>
          </a:p>
        </p:txBody>
      </p:sp>
    </p:spTree>
    <p:extLst>
      <p:ext uri="{BB962C8B-B14F-4D97-AF65-F5344CB8AC3E}">
        <p14:creationId xmlns:p14="http://schemas.microsoft.com/office/powerpoint/2010/main" val="2656610512"/>
      </p:ext>
    </p:extLst>
  </p:cSld>
  <p:clrMapOvr>
    <a:masterClrMapping/>
  </p:clrMapOvr>
</p:sld>
</file>

<file path=ppt/theme/theme1.xml><?xml version="1.0" encoding="utf-8"?>
<a:theme xmlns:a="http://schemas.openxmlformats.org/drawingml/2006/main" name="מסגרת ">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TM03457475[[fn=מסגרת]]</Template>
  <TotalTime>13900</TotalTime>
  <Words>897</Words>
  <Application>Microsoft Office PowerPoint</Application>
  <PresentationFormat>מסך רחב</PresentationFormat>
  <Paragraphs>90</Paragraphs>
  <Slides>19</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19</vt:i4>
      </vt:variant>
    </vt:vector>
  </HeadingPairs>
  <TitlesOfParts>
    <vt:vector size="23" baseType="lpstr">
      <vt:lpstr>Corbel</vt:lpstr>
      <vt:lpstr>Wingdings</vt:lpstr>
      <vt:lpstr>Wingdings 2</vt:lpstr>
      <vt:lpstr>מסגרת </vt:lpstr>
      <vt:lpstr>הבנת הנשמע והבנת הנקרא</vt:lpstr>
      <vt:lpstr>הבנת הנקרא הבנת נשמע</vt:lpstr>
      <vt:lpstr>הבנת נשמע – מוצא טוב לקוראים חלשים</vt:lpstr>
      <vt:lpstr>מהו הקשר?</vt:lpstr>
      <vt:lpstr>תהליך עיבוד מידע בהבנת הנשמע </vt:lpstr>
      <vt:lpstr>במה שונה  הבנת הנשמע?</vt:lpstr>
      <vt:lpstr>כישורי האזנה וזיכרון</vt:lpstr>
      <vt:lpstr>לימוד הפרוזודיה כנראה מסייע בהבנה</vt:lpstr>
      <vt:lpstr>האם המודל הפשוט של הובר וגאף 1990 מסביר את הקשר בין הבנת נקרא להבנת נשמע?</vt:lpstr>
      <vt:lpstr>המודל של Gernsbacher</vt:lpstr>
      <vt:lpstr>מחקרים שבחנו את הקשר בין הבנת נקרא להבנת נשמע</vt:lpstr>
      <vt:lpstr>מחקר מקיף שבדק את הקשר במודל רב-רכיבי Wolf, et.al 2018</vt:lpstr>
      <vt:lpstr>Hamouda,2013 מודל הבנת הנשמע</vt:lpstr>
      <vt:lpstr>השלכות להוראה</vt:lpstr>
      <vt:lpstr>שימת לב למכשולים בהבנת הנשמע</vt:lpstr>
      <vt:lpstr>הוראת הבנת הנשמע</vt:lpstr>
      <vt:lpstr>הבנת הנשמע-עירור מוטיבציה להבנת הנקרא</vt:lpstr>
      <vt:lpstr>במבט התפתחותי</vt:lpstr>
      <vt:lpstr>הצעה לפעילות שתקדם הבנת נשמע של תלמידים מתקשים</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הבנת הנשמע והבנת הנקרא</dc:title>
  <dc:creator>user</dc:creator>
  <cp:lastModifiedBy>ד"ר אסתר כהן</cp:lastModifiedBy>
  <cp:revision>31</cp:revision>
  <dcterms:created xsi:type="dcterms:W3CDTF">2020-05-17T15:09:09Z</dcterms:created>
  <dcterms:modified xsi:type="dcterms:W3CDTF">2022-01-12T09:41:18Z</dcterms:modified>
</cp:coreProperties>
</file>