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6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77F587-F5AA-41DC-BD37-8B5A46FC79E9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3EF921-0DF4-40FB-BB0D-9CC513162E0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הפער לא מצטמצם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קשיים בפענוח אינם חולפים עם העלייה בגיל. </a:t>
            </a:r>
          </a:p>
          <a:p>
            <a:r>
              <a:rPr lang="he-IL" dirty="0"/>
              <a:t>והפער בין הקורא המתקשה לעמיתיו גדל. </a:t>
            </a:r>
          </a:p>
          <a:p>
            <a:r>
              <a:rPr lang="he-IL" dirty="0"/>
              <a:t>הפער מעכב את כל ההישגים הלימודיים של התלמידים המתקשים בקריאה. </a:t>
            </a:r>
          </a:p>
          <a:p>
            <a:r>
              <a:rPr lang="he-IL" dirty="0"/>
              <a:t>הפער מעכב את השתלבותם החברתית. </a:t>
            </a:r>
          </a:p>
        </p:txBody>
      </p:sp>
      <p:pic>
        <p:nvPicPr>
          <p:cNvPr id="1026" name="Picture 2" descr="C:\Users\user\Dropbox\Documents\שיטות קריאה\images  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81128"/>
            <a:ext cx="273367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7632848" cy="3168352"/>
          </a:xfrm>
        </p:spPr>
        <p:txBody>
          <a:bodyPr>
            <a:normAutofit fontScale="25000" lnSpcReduction="20000"/>
          </a:bodyPr>
          <a:lstStyle/>
          <a:p>
            <a:endParaRPr lang="he-IL" sz="8600" dirty="0"/>
          </a:p>
          <a:p>
            <a:endParaRPr lang="he-IL" sz="8600" dirty="0"/>
          </a:p>
          <a:p>
            <a:pPr algn="r"/>
            <a:endParaRPr lang="he-IL" sz="12800" dirty="0"/>
          </a:p>
          <a:p>
            <a:pPr algn="r"/>
            <a:endParaRPr lang="he-IL" sz="12800" dirty="0"/>
          </a:p>
          <a:p>
            <a:pPr algn="r"/>
            <a:r>
              <a:rPr lang="he-IL" sz="12800" dirty="0"/>
              <a:t>על בסיס דיווחי מורים המתקשים בקריאה מהווים: </a:t>
            </a:r>
          </a:p>
          <a:p>
            <a:pPr algn="r"/>
            <a:r>
              <a:rPr lang="he-IL" sz="12800" dirty="0"/>
              <a:t>כ-20% מהתלמידים ילידי הארץ, </a:t>
            </a:r>
          </a:p>
          <a:p>
            <a:pPr algn="r"/>
            <a:r>
              <a:rPr lang="he-IL" sz="12800" dirty="0"/>
              <a:t>כשליש מהעולים החדשים </a:t>
            </a:r>
          </a:p>
          <a:p>
            <a:pPr algn="r"/>
            <a:r>
              <a:rPr lang="he-IL" sz="12800" dirty="0" err="1"/>
              <a:t>וכ</a:t>
            </a:r>
            <a:r>
              <a:rPr lang="he-IL" sz="12800" dirty="0"/>
              <a:t>-60% מתלמידי השילוב. </a:t>
            </a:r>
          </a:p>
          <a:p>
            <a:br>
              <a:rPr lang="he-IL" sz="8600" dirty="0"/>
            </a:br>
            <a:br>
              <a:rPr lang="he-IL" sz="8600" dirty="0"/>
            </a:br>
            <a:r>
              <a:rPr lang="he-IL" dirty="0"/>
              <a:t> </a:t>
            </a: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6864" cy="2736304"/>
          </a:xfrm>
        </p:spPr>
        <p:txBody>
          <a:bodyPr>
            <a:noAutofit/>
          </a:bodyPr>
          <a:lstStyle/>
          <a:p>
            <a:pPr algn="r"/>
            <a:br>
              <a:rPr lang="he-IL" sz="3200" dirty="0"/>
            </a:br>
            <a:br>
              <a:rPr lang="he-IL" sz="3200" dirty="0"/>
            </a:br>
            <a:br>
              <a:rPr lang="he-IL" sz="3200" dirty="0"/>
            </a:br>
            <a:r>
              <a:rPr lang="he-IL" sz="3200" dirty="0"/>
              <a:t> </a:t>
            </a:r>
            <a:br>
              <a:rPr lang="he-IL" sz="3200" dirty="0"/>
            </a:br>
            <a:r>
              <a:rPr lang="he-IL" sz="3200" dirty="0"/>
              <a:t>תאור מצב: בחינת ההישגים של מיומנויות הקריאה בכיתות </a:t>
            </a:r>
            <a:r>
              <a:rPr lang="he-IL" sz="3200" dirty="0" err="1"/>
              <a:t>א–ב</a:t>
            </a:r>
            <a:r>
              <a:rPr lang="he-IL" sz="3200" dirty="0"/>
              <a:t> בארץ, שערכו גבעולי, שחם ושילד (2003) </a:t>
            </a:r>
            <a:br>
              <a:rPr lang="he-IL" sz="3200" dirty="0"/>
            </a:br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שני תהליכים מרכזיים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פענוח מילים</a:t>
            </a:r>
            <a:r>
              <a:rPr lang="he-IL" dirty="0"/>
              <a:t> </a:t>
            </a:r>
          </a:p>
          <a:p>
            <a:r>
              <a:rPr lang="he-IL" dirty="0"/>
              <a:t>ו</a:t>
            </a:r>
            <a:r>
              <a:rPr lang="he-IL" b="1" dirty="0"/>
              <a:t>תהליכים של הבנת הנקרא. </a:t>
            </a:r>
            <a:endParaRPr lang="he-IL" dirty="0"/>
          </a:p>
          <a:p>
            <a:r>
              <a:rPr lang="he-IL" dirty="0"/>
              <a:t>תהליך פענוח המילים הוא המייחד את הקריאה מתהליכים אחרים בהבנת שפה (הבנת נשמע ודיבור), שאינם מבוססים </a:t>
            </a:r>
            <a:r>
              <a:rPr lang="he-IL" dirty="0" err="1"/>
              <a:t>עלידיעת</a:t>
            </a:r>
            <a:r>
              <a:rPr lang="he-IL" dirty="0"/>
              <a:t> הכתב</a:t>
            </a:r>
            <a:r>
              <a:rPr lang="en-US" dirty="0"/>
              <a:t>(</a:t>
            </a:r>
            <a:r>
              <a:rPr lang="en-US" dirty="0" err="1"/>
              <a:t>Perfetti</a:t>
            </a:r>
            <a:r>
              <a:rPr lang="en-US" dirty="0"/>
              <a:t>, </a:t>
            </a:r>
            <a:r>
              <a:rPr lang="en-US" dirty="0" err="1"/>
              <a:t>Landi</a:t>
            </a:r>
            <a:r>
              <a:rPr lang="en-US" dirty="0"/>
              <a:t> &amp;Oakhill, 2005)  </a:t>
            </a:r>
            <a:r>
              <a:rPr lang="he-IL" dirty="0"/>
              <a:t>.</a:t>
            </a:r>
          </a:p>
        </p:txBody>
      </p:sp>
      <p:pic>
        <p:nvPicPr>
          <p:cNvPr id="2050" name="Picture 2" descr="C:\Users\user\Dropbox\Documents\שיטות קריאה\images 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2095500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מהו הקושי?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b="1" dirty="0"/>
              <a:t>קשיים בתהליכי העיבוד של מילים כתובות</a:t>
            </a:r>
            <a:r>
              <a:rPr lang="he-IL" dirty="0"/>
              <a:t> – רוב התלמידים המתקשים בקריאה, מתקשים בתחום הפונולוגי או האורתוגראפי או בשניהם. </a:t>
            </a:r>
          </a:p>
          <a:p>
            <a:r>
              <a:rPr lang="he-IL" dirty="0"/>
              <a:t>קשיים אלה מעכבים מאוד את יכולתם בקריאה מדויקת ובזיהוי מהיר של המילים. </a:t>
            </a:r>
          </a:p>
          <a:p>
            <a:r>
              <a:rPr lang="he-IL" dirty="0"/>
              <a:t>החוקרים ממליצים על תכניות קריאה פונטיות, אשר מחזקות את השליטה במודעות הפונולוגית, מרחיבות ומעשירות את הידע האורתוגראפי, ובכך מאפשרות פענוח יעיל ומהיר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(snow&amp;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2005) </a:t>
            </a:r>
            <a:r>
              <a:rPr lang="en-US" dirty="0"/>
              <a:t> </a:t>
            </a:r>
            <a:r>
              <a:rPr lang="he-IL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התכנית </a:t>
            </a:r>
            <a:r>
              <a:rPr lang="he-IL" b="1" dirty="0"/>
              <a:t>גמבה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 מיועדת לשפר את הפענוח היעיל והמהיר של מילים, </a:t>
            </a:r>
          </a:p>
          <a:p>
            <a:r>
              <a:rPr lang="he-IL" dirty="0"/>
              <a:t>והיא מציעה ללומדים מגוון פעולות לתרגול קריאת מילים וללימוד הקוד האלפביתי. </a:t>
            </a:r>
          </a:p>
          <a:p>
            <a:r>
              <a:rPr lang="he-IL" dirty="0"/>
              <a:t>למשל: תרגול בקריאת צירופים, חיזוק יכולות פונולוגיות, זיהוי מהיר של מילים, קריאה ללא ניקוד, פעולות של פירוק ושל הרכבת מילים, כתיבת מילים, קריאה מואצת ועוד. </a:t>
            </a:r>
          </a:p>
          <a:p>
            <a:r>
              <a:rPr lang="he-IL" dirty="0"/>
              <a:t>התרגילים בתכנית הם לפי סדר התנועות </a:t>
            </a:r>
          </a:p>
          <a:p>
            <a:r>
              <a:rPr lang="he-IL" dirty="0"/>
              <a:t> לאחר תרגול רב של מילים הלומדים עוברים לקריאת משפטים. ומלווה בפעולות של הערכת התקינות של המשפט מבחינה תחבירית ופרגמאטית.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model of early literacy motivation</a:t>
            </a:r>
            <a:br>
              <a:rPr lang="en-US" dirty="0"/>
            </a:br>
            <a:r>
              <a:rPr lang="en-US" i="1" dirty="0"/>
              <a:t>Wilson </a:t>
            </a:r>
            <a:r>
              <a:rPr lang="en-US" i="1"/>
              <a:t>and Trainin</a:t>
            </a:r>
            <a:r>
              <a:rPr lang="en-US" i="1" dirty="0"/>
              <a:t> 2007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2407948"/>
            <a:ext cx="7772400" cy="26517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295</Words>
  <Application>Microsoft Office PowerPoint</Application>
  <PresentationFormat>‫הצגה על המסך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Franklin Gothic Book</vt:lpstr>
      <vt:lpstr>Perpetua</vt:lpstr>
      <vt:lpstr>Times New Roman</vt:lpstr>
      <vt:lpstr>Wingdings 2</vt:lpstr>
      <vt:lpstr>יושר</vt:lpstr>
      <vt:lpstr>הפער לא מצטמצם</vt:lpstr>
      <vt:lpstr>     תאור מצב: בחינת ההישגים של מיומנויות הקריאה בכיתות א–ב בארץ, שערכו גבעולי, שחם ושילד (2003)  </vt:lpstr>
      <vt:lpstr>שני תהליכים מרכזיים </vt:lpstr>
      <vt:lpstr>מהו הקושי?</vt:lpstr>
      <vt:lpstr>התכנית גמבה</vt:lpstr>
      <vt:lpstr>A model of early literacy motivation Wilson and Trainin 2007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ד"ר אסתר כהן</cp:lastModifiedBy>
  <cp:revision>9</cp:revision>
  <dcterms:created xsi:type="dcterms:W3CDTF">2015-02-09T07:24:28Z</dcterms:created>
  <dcterms:modified xsi:type="dcterms:W3CDTF">2022-09-01T11:29:48Z</dcterms:modified>
</cp:coreProperties>
</file>